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handoutMasterIdLst>
    <p:handoutMasterId r:id="rId50"/>
  </p:handoutMasterIdLst>
  <p:sldIdLst>
    <p:sldId id="258" r:id="rId2"/>
    <p:sldId id="256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306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261" r:id="rId49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2018/6/16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6295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8100" y="-76200"/>
            <a:ext cx="12364085" cy="7039610"/>
          </a:xfrm>
          <a:prstGeom prst="rect">
            <a:avLst/>
          </a:prstGeom>
          <a:noFill/>
        </p:spPr>
      </p:pic>
      <p:pic>
        <p:nvPicPr>
          <p:cNvPr id="9" name="图片 8" descr="C:/Users/coding1/AppData/Roaming/JisuOffice/ETemp/98744_7516680/fImage1560487541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" y="-74295"/>
            <a:ext cx="12393295" cy="70599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-19050"/>
            <a:ext cx="12287885" cy="6893560"/>
          </a:xfrm>
          <a:prstGeom prst="rect">
            <a:avLst/>
          </a:prstGeom>
          <a:noFill/>
        </p:spPr>
      </p:pic>
      <p:pic>
        <p:nvPicPr>
          <p:cNvPr id="5" name="图片 4" descr="C:/Users/coding1/AppData/Roaming/JisuOffice/ETemp/98744_7516680/fImage35880778467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45" y="-31750"/>
            <a:ext cx="12308840" cy="69538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2018/6/16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2018/6/16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215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6675" y="-47625"/>
            <a:ext cx="12318365" cy="6934200"/>
          </a:xfrm>
          <a:prstGeom prst="rect">
            <a:avLst/>
          </a:prstGeom>
          <a:noFill/>
        </p:spPr>
      </p:pic>
      <p:pic>
        <p:nvPicPr>
          <p:cNvPr id="7" name="图片 6" descr="C:/Users/coding1/AppData/Roaming/JisuOffice/ETemp/98744_7516680/fImage66077766334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95" y="-53340"/>
            <a:ext cx="12372340" cy="69754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eg"/><Relationship Id="rId12" Type="http://schemas.openxmlformats.org/officeDocument/2006/relationships/image" Target="../media/image2.jpeg"/><Relationship Id="rId13" Type="http://schemas.openxmlformats.org/officeDocument/2006/relationships/image" Target="../media/image3.jpeg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6985" y="-5715"/>
            <a:ext cx="12176125" cy="6877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1"/>
          <a:srcRect/>
          <a:stretch>
            <a:fillRect/>
          </a:stretch>
        </p:blipFill>
        <p:spPr>
          <a:xfrm>
            <a:off x="-2540" y="-5715"/>
            <a:ext cx="12236450" cy="68840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2540" y="-5715"/>
            <a:ext cx="12236450" cy="68846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2540" y="-5715"/>
            <a:ext cx="12237720" cy="6885305"/>
          </a:xfrm>
          <a:prstGeom prst="rect">
            <a:avLst/>
          </a:prstGeom>
        </p:spPr>
      </p:pic>
      <p:pic>
        <p:nvPicPr>
          <p:cNvPr id="12" name="图片 11" descr="C:/Users/coding1/AppData/Roaming/JisuOffice/ETemp/98744_7516680/fImage35880746500.jpe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80"/>
            <a:ext cx="12235815" cy="691959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/>
          <p:cNvSpPr>
            <a:spLocks noGrp="1"/>
          </p:cNvSpPr>
          <p:nvPr/>
        </p:nvSpPr>
        <p:spPr>
          <a:xfrm>
            <a:off x="1251550" y="2525876"/>
            <a:ext cx="9793764" cy="972023"/>
          </a:xfrm>
          <a:prstGeom prst="rect">
            <a:avLst/>
          </a:prstGeom>
        </p:spPr>
        <p:txBody>
          <a:bodyPr vert="horz" lIns="119823" tIns="59911" rIns="119823" bIns="59911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ctr" defTabSz="119761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第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</a:rPr>
              <a:t>15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章：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</a:rPr>
              <a:t>ES6</a:t>
            </a:r>
            <a:endParaRPr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变量</a:t>
            </a:r>
            <a:r>
              <a:rPr lang="en-US" altLang="zh-CN" sz="4000" dirty="0" smtClean="0"/>
              <a:t>let</a:t>
            </a:r>
            <a:r>
              <a:rPr lang="zh-CN" altLang="en-US" sz="4000" dirty="0" smtClean="0"/>
              <a:t>和常量</a:t>
            </a:r>
            <a:r>
              <a:rPr lang="en-US" altLang="zh-CN" sz="4000" dirty="0" smtClean="0"/>
              <a:t>const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en-US" altLang="zh-CN" sz="1400" dirty="0" err="1"/>
              <a:t>const</a:t>
            </a:r>
            <a:r>
              <a:rPr lang="zh-CN" altLang="en-US" sz="1400" dirty="0"/>
              <a:t>声明一个只读的常量。一旦声明，常量的值就不能改变。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const</a:t>
            </a:r>
            <a:r>
              <a:rPr lang="en-US" altLang="zh-CN" sz="1400" dirty="0"/>
              <a:t> PI = 3.1415;</a:t>
            </a:r>
          </a:p>
          <a:p>
            <a:pPr algn="l"/>
            <a:r>
              <a:rPr lang="en-US" altLang="zh-CN" sz="1400" dirty="0"/>
              <a:t>	PI // 3.1415</a:t>
            </a:r>
          </a:p>
          <a:p>
            <a:pPr algn="l"/>
            <a:endParaRPr lang="en-US" altLang="zh-CN" sz="1400" dirty="0"/>
          </a:p>
          <a:p>
            <a:pPr algn="l"/>
            <a:r>
              <a:rPr lang="en-US" altLang="zh-CN" sz="1400" dirty="0"/>
              <a:t>	PI = 3;</a:t>
            </a:r>
          </a:p>
          <a:p>
            <a:pPr algn="l"/>
            <a:r>
              <a:rPr lang="en-US" altLang="zh-CN" sz="1400" dirty="0"/>
              <a:t>	// </a:t>
            </a:r>
            <a:r>
              <a:rPr lang="en-US" altLang="zh-CN" sz="1400" dirty="0" err="1"/>
              <a:t>TypeError</a:t>
            </a:r>
            <a:r>
              <a:rPr lang="en-US" altLang="zh-CN" sz="1400" dirty="0"/>
              <a:t>: Assignment to constant variable.</a:t>
            </a:r>
          </a:p>
          <a:p>
            <a:pPr algn="l"/>
            <a:endParaRPr lang="en-US" altLang="zh-CN" sz="1400" dirty="0"/>
          </a:p>
          <a:p>
            <a:pPr algn="l"/>
            <a:r>
              <a:rPr lang="zh-CN" altLang="en-US" sz="1400" dirty="0"/>
              <a:t>上面代码表明改变常量的值会报错。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 err="1"/>
              <a:t>const</a:t>
            </a:r>
            <a:r>
              <a:rPr lang="zh-CN" altLang="en-US" sz="1400" dirty="0"/>
              <a:t>声明的变量不得改变值，这意味着，</a:t>
            </a:r>
            <a:r>
              <a:rPr lang="en-US" altLang="zh-CN" sz="1400" dirty="0" err="1"/>
              <a:t>const</a:t>
            </a:r>
            <a:r>
              <a:rPr lang="zh-CN" altLang="en-US" sz="1400" dirty="0"/>
              <a:t>一旦声明变量，就必须立即初始化，不能留到以后赋值。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const</a:t>
            </a:r>
            <a:r>
              <a:rPr lang="en-US" altLang="zh-CN" sz="1400" dirty="0"/>
              <a:t> foo;</a:t>
            </a:r>
          </a:p>
          <a:p>
            <a:pPr algn="l"/>
            <a:r>
              <a:rPr lang="en-US" altLang="zh-CN" sz="1400" dirty="0"/>
              <a:t>	// </a:t>
            </a:r>
            <a:r>
              <a:rPr lang="en-US" altLang="zh-CN" sz="1400" dirty="0" err="1"/>
              <a:t>SyntaxError</a:t>
            </a:r>
            <a:r>
              <a:rPr lang="en-US" altLang="zh-CN" sz="1400" dirty="0"/>
              <a:t>: Missing initializer in </a:t>
            </a:r>
            <a:r>
              <a:rPr lang="en-US" altLang="zh-CN" sz="1400" dirty="0" err="1"/>
              <a:t>const</a:t>
            </a:r>
            <a:r>
              <a:rPr lang="en-US" altLang="zh-CN" sz="1400" dirty="0"/>
              <a:t> declaration</a:t>
            </a:r>
          </a:p>
          <a:p>
            <a:pPr algn="l"/>
            <a:endParaRPr lang="en-US" altLang="zh-CN" sz="1400" dirty="0"/>
          </a:p>
          <a:p>
            <a:pPr algn="l"/>
            <a:r>
              <a:rPr lang="zh-CN" altLang="en-US" sz="1400" dirty="0"/>
              <a:t>上面代码表示，对于</a:t>
            </a:r>
            <a:r>
              <a:rPr lang="en-US" altLang="zh-CN" sz="1400" dirty="0" err="1"/>
              <a:t>const</a:t>
            </a:r>
            <a:r>
              <a:rPr lang="zh-CN" altLang="en-US" sz="1400" dirty="0"/>
              <a:t>来说，只声明不赋值，就会报错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634672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变量</a:t>
            </a:r>
            <a:r>
              <a:rPr lang="en-US" altLang="zh-CN" sz="4000" dirty="0" smtClean="0"/>
              <a:t>let</a:t>
            </a:r>
            <a:r>
              <a:rPr lang="zh-CN" altLang="en-US" sz="4000" dirty="0" smtClean="0"/>
              <a:t>和常量</a:t>
            </a:r>
            <a:r>
              <a:rPr lang="en-US" altLang="zh-CN" sz="4000" dirty="0" smtClean="0"/>
              <a:t>const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en-US" altLang="zh-CN" sz="1400" dirty="0" err="1"/>
              <a:t>const</a:t>
            </a:r>
            <a:r>
              <a:rPr lang="zh-CN" altLang="en-US" sz="1400" dirty="0"/>
              <a:t>的作用域与</a:t>
            </a:r>
            <a:r>
              <a:rPr lang="en-US" altLang="zh-CN" sz="1400" dirty="0"/>
              <a:t>let</a:t>
            </a:r>
            <a:r>
              <a:rPr lang="zh-CN" altLang="en-US" sz="1400" dirty="0"/>
              <a:t>命令相同：只在声明所在的块级作用域内有效。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	if (true) {</a:t>
            </a:r>
          </a:p>
          <a:p>
            <a:pPr algn="l"/>
            <a:r>
              <a:rPr lang="en-US" altLang="zh-CN" sz="1400" dirty="0"/>
              <a:t>		</a:t>
            </a:r>
            <a:r>
              <a:rPr lang="en-US" altLang="zh-CN" sz="1400" dirty="0" err="1"/>
              <a:t>const</a:t>
            </a:r>
            <a:r>
              <a:rPr lang="en-US" altLang="zh-CN" sz="1400" dirty="0"/>
              <a:t> MAX = 5;</a:t>
            </a:r>
          </a:p>
          <a:p>
            <a:pPr algn="l"/>
            <a:r>
              <a:rPr lang="en-US" altLang="zh-CN" sz="1400" dirty="0"/>
              <a:t>	}</a:t>
            </a:r>
          </a:p>
          <a:p>
            <a:pPr algn="l"/>
            <a:endParaRPr lang="en-US" altLang="zh-CN" sz="1400" dirty="0"/>
          </a:p>
          <a:p>
            <a:pPr algn="l"/>
            <a:r>
              <a:rPr lang="en-US" altLang="zh-CN" sz="1400" dirty="0"/>
              <a:t>	MAX // Uncaught </a:t>
            </a:r>
            <a:r>
              <a:rPr lang="en-US" altLang="zh-CN" sz="1400" dirty="0" err="1"/>
              <a:t>ReferenceError</a:t>
            </a:r>
            <a:r>
              <a:rPr lang="en-US" altLang="zh-CN" sz="1400" dirty="0"/>
              <a:t>: MAX is not defined</a:t>
            </a:r>
          </a:p>
          <a:p>
            <a:pPr algn="l"/>
            <a:endParaRPr lang="en-US" altLang="zh-CN" sz="1400" dirty="0"/>
          </a:p>
          <a:p>
            <a:pPr algn="l"/>
            <a:r>
              <a:rPr lang="en-US" altLang="zh-CN" sz="1400" dirty="0" err="1"/>
              <a:t>const</a:t>
            </a:r>
            <a:r>
              <a:rPr lang="zh-CN" altLang="en-US" sz="1400" dirty="0"/>
              <a:t>命令声明的常量也是不提升，同样存在暂时性死区，只能在声明的位置后面使用。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	if (true) {</a:t>
            </a:r>
          </a:p>
          <a:p>
            <a:pPr algn="l"/>
            <a:r>
              <a:rPr lang="en-US" altLang="zh-CN" sz="1400" dirty="0"/>
              <a:t>		console.log(MAX); // </a:t>
            </a:r>
            <a:r>
              <a:rPr lang="en-US" altLang="zh-CN" sz="1400" dirty="0" err="1"/>
              <a:t>ReferenceError</a:t>
            </a:r>
            <a:endParaRPr lang="en-US" altLang="zh-CN" sz="1400" dirty="0"/>
          </a:p>
          <a:p>
            <a:pPr algn="l"/>
            <a:r>
              <a:rPr lang="en-US" altLang="zh-CN" sz="1400" dirty="0"/>
              <a:t>		</a:t>
            </a:r>
            <a:r>
              <a:rPr lang="en-US" altLang="zh-CN" sz="1400" dirty="0" err="1"/>
              <a:t>const</a:t>
            </a:r>
            <a:r>
              <a:rPr lang="en-US" altLang="zh-CN" sz="1400" dirty="0"/>
              <a:t> MAX = 5;</a:t>
            </a:r>
          </a:p>
          <a:p>
            <a:pPr algn="l"/>
            <a:r>
              <a:rPr lang="en-US" altLang="zh-CN" sz="1400" dirty="0"/>
              <a:t>	}</a:t>
            </a:r>
          </a:p>
          <a:p>
            <a:pPr algn="l"/>
            <a:endParaRPr lang="en-US" altLang="zh-CN" sz="1400" dirty="0"/>
          </a:p>
          <a:p>
            <a:pPr algn="l"/>
            <a:r>
              <a:rPr lang="zh-CN" altLang="en-US" sz="1400" dirty="0"/>
              <a:t>上面代码在常量</a:t>
            </a:r>
            <a:r>
              <a:rPr lang="en-US" altLang="zh-CN" sz="1400" dirty="0"/>
              <a:t>MAX</a:t>
            </a:r>
            <a:r>
              <a:rPr lang="zh-CN" altLang="en-US" sz="1400" dirty="0"/>
              <a:t>声明之前就调用，结果报错。</a:t>
            </a:r>
          </a:p>
        </p:txBody>
      </p:sp>
    </p:spTree>
    <p:extLst>
      <p:ext uri="{BB962C8B-B14F-4D97-AF65-F5344CB8AC3E}">
        <p14:creationId xmlns:p14="http://schemas.microsoft.com/office/powerpoint/2010/main" val="559437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变量</a:t>
            </a:r>
            <a:r>
              <a:rPr lang="en-US" altLang="zh-CN" sz="4000" dirty="0" smtClean="0"/>
              <a:t>let</a:t>
            </a:r>
            <a:r>
              <a:rPr lang="zh-CN" altLang="en-US" sz="4000" dirty="0" smtClean="0"/>
              <a:t>和常量</a:t>
            </a:r>
            <a:r>
              <a:rPr lang="en-US" altLang="zh-CN" sz="4000" dirty="0" smtClean="0"/>
              <a:t>const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en-US" altLang="zh-CN" sz="1800" dirty="0" err="1"/>
              <a:t>const</a:t>
            </a:r>
            <a:r>
              <a:rPr lang="zh-CN" altLang="en-US" sz="1800" dirty="0"/>
              <a:t>声明的常量，也与</a:t>
            </a:r>
            <a:r>
              <a:rPr lang="en-US" altLang="zh-CN" sz="1800" dirty="0"/>
              <a:t>let</a:t>
            </a:r>
            <a:r>
              <a:rPr lang="zh-CN" altLang="en-US" sz="1800" dirty="0"/>
              <a:t>一样不可重复声明。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message = "Hello!";</a:t>
            </a:r>
          </a:p>
          <a:p>
            <a:pPr algn="l"/>
            <a:r>
              <a:rPr lang="en-US" altLang="zh-CN" sz="1800" dirty="0"/>
              <a:t>	let age = 25;</a:t>
            </a:r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// </a:t>
            </a:r>
            <a:r>
              <a:rPr lang="zh-CN" altLang="en-US" sz="1800" dirty="0"/>
              <a:t>以下两行都会报错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const</a:t>
            </a:r>
            <a:r>
              <a:rPr lang="en-US" altLang="zh-CN" sz="1800" dirty="0"/>
              <a:t> message = "Goodbye!";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const</a:t>
            </a:r>
            <a:r>
              <a:rPr lang="en-US" altLang="zh-CN" sz="1800" dirty="0"/>
              <a:t> age = 30;</a:t>
            </a:r>
          </a:p>
        </p:txBody>
      </p:sp>
    </p:spTree>
    <p:extLst>
      <p:ext uri="{BB962C8B-B14F-4D97-AF65-F5344CB8AC3E}">
        <p14:creationId xmlns:p14="http://schemas.microsoft.com/office/powerpoint/2010/main" val="1520710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变量</a:t>
            </a:r>
            <a:r>
              <a:rPr lang="en-US" altLang="zh-CN" sz="4000" dirty="0" smtClean="0"/>
              <a:t>let</a:t>
            </a:r>
            <a:r>
              <a:rPr lang="zh-CN" altLang="en-US" sz="4000" dirty="0" smtClean="0"/>
              <a:t>和常量</a:t>
            </a:r>
            <a:r>
              <a:rPr lang="en-US" altLang="zh-CN" sz="4000" dirty="0" smtClean="0"/>
              <a:t>const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zh-CN" altLang="en-US" sz="1400" dirty="0"/>
              <a:t>本质：</a:t>
            </a:r>
            <a:r>
              <a:rPr lang="en-US" altLang="zh-CN" sz="1400" dirty="0" err="1"/>
              <a:t>const</a:t>
            </a:r>
            <a:r>
              <a:rPr lang="zh-CN" altLang="en-US" sz="1400" dirty="0"/>
              <a:t>实际上保证的，并不是变量的值不得改动，而是变量指向的那个内存地址不得改动。对于简单类型的数据（数值、字符串、布尔值），值就保存在变量指向的那个内存地址，因此等同于常量。但对于复合类型的数据（对象和数组），变量指向的内存地址，保存的只是一个指针，</a:t>
            </a:r>
            <a:r>
              <a:rPr lang="en-US" altLang="zh-CN" sz="1400" dirty="0" err="1"/>
              <a:t>const</a:t>
            </a:r>
            <a:r>
              <a:rPr lang="zh-CN" altLang="en-US" sz="1400" dirty="0"/>
              <a:t>只能保证这个指针是固定的，至于它指向的数据结构是不是可变的，就完全不能控制了。因此，将一个对象声明为常量必须非常小心。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const</a:t>
            </a:r>
            <a:r>
              <a:rPr lang="en-US" altLang="zh-CN" sz="1400" dirty="0"/>
              <a:t> foo = {};</a:t>
            </a:r>
          </a:p>
          <a:p>
            <a:pPr algn="l"/>
            <a:endParaRPr lang="en-US" altLang="zh-CN" sz="1400" dirty="0"/>
          </a:p>
          <a:p>
            <a:pPr algn="l"/>
            <a:r>
              <a:rPr lang="en-US" altLang="zh-CN" sz="1400" dirty="0"/>
              <a:t>	// </a:t>
            </a:r>
            <a:r>
              <a:rPr lang="zh-CN" altLang="en-US" sz="1400" dirty="0"/>
              <a:t>为 </a:t>
            </a:r>
            <a:r>
              <a:rPr lang="en-US" altLang="zh-CN" sz="1400" dirty="0"/>
              <a:t>foo </a:t>
            </a:r>
            <a:r>
              <a:rPr lang="zh-CN" altLang="en-US" sz="1400" dirty="0"/>
              <a:t>添加一个属性，可以成功</a:t>
            </a:r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foo.prop</a:t>
            </a:r>
            <a:r>
              <a:rPr lang="en-US" altLang="zh-CN" sz="1400" dirty="0"/>
              <a:t> = 123;</a:t>
            </a:r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foo.prop</a:t>
            </a:r>
            <a:r>
              <a:rPr lang="en-US" altLang="zh-CN" sz="1400" dirty="0"/>
              <a:t> // 123</a:t>
            </a:r>
          </a:p>
          <a:p>
            <a:pPr algn="l"/>
            <a:endParaRPr lang="en-US" altLang="zh-CN" sz="1400" dirty="0"/>
          </a:p>
          <a:p>
            <a:pPr algn="l"/>
            <a:r>
              <a:rPr lang="en-US" altLang="zh-CN" sz="1400" dirty="0"/>
              <a:t>	// </a:t>
            </a:r>
            <a:r>
              <a:rPr lang="zh-CN" altLang="en-US" sz="1400" dirty="0"/>
              <a:t>将 </a:t>
            </a:r>
            <a:r>
              <a:rPr lang="en-US" altLang="zh-CN" sz="1400" dirty="0"/>
              <a:t>foo </a:t>
            </a:r>
            <a:r>
              <a:rPr lang="zh-CN" altLang="en-US" sz="1400" dirty="0"/>
              <a:t>指向另一个对象，就会报错</a:t>
            </a:r>
          </a:p>
          <a:p>
            <a:pPr algn="l"/>
            <a:r>
              <a:rPr lang="en-US" altLang="zh-CN" sz="1400" dirty="0"/>
              <a:t>	foo = {}; // </a:t>
            </a:r>
            <a:r>
              <a:rPr lang="en-US" altLang="zh-CN" sz="1400" dirty="0" err="1"/>
              <a:t>TypeError</a:t>
            </a:r>
            <a:r>
              <a:rPr lang="en-US" altLang="zh-CN" sz="1400" dirty="0"/>
              <a:t>: "foo" is read-only</a:t>
            </a:r>
          </a:p>
          <a:p>
            <a:pPr algn="l"/>
            <a:endParaRPr lang="en-US" altLang="zh-CN" sz="1400" dirty="0"/>
          </a:p>
          <a:p>
            <a:pPr algn="l"/>
            <a:r>
              <a:rPr lang="zh-CN" altLang="en-US" sz="1400" dirty="0"/>
              <a:t>上面代码中，常量</a:t>
            </a:r>
            <a:r>
              <a:rPr lang="en-US" altLang="zh-CN" sz="1400" dirty="0"/>
              <a:t>foo</a:t>
            </a:r>
            <a:r>
              <a:rPr lang="zh-CN" altLang="en-US" sz="1400" dirty="0"/>
              <a:t>储存的是一个地址，这个地址指向一个对象。不可变的只是这个地址，即不能把</a:t>
            </a:r>
            <a:r>
              <a:rPr lang="en-US" altLang="zh-CN" sz="1400" dirty="0"/>
              <a:t>foo</a:t>
            </a:r>
            <a:r>
              <a:rPr lang="zh-CN" altLang="en-US" sz="1400" dirty="0"/>
              <a:t>指向另一个地址，但对象本身是可变的，所以依然可以为其添加新属性。</a:t>
            </a:r>
          </a:p>
        </p:txBody>
      </p:sp>
    </p:spTree>
    <p:extLst>
      <p:ext uri="{BB962C8B-B14F-4D97-AF65-F5344CB8AC3E}">
        <p14:creationId xmlns:p14="http://schemas.microsoft.com/office/powerpoint/2010/main" val="2010701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变量</a:t>
            </a:r>
            <a:r>
              <a:rPr lang="en-US" altLang="zh-CN" sz="4000" dirty="0" smtClean="0"/>
              <a:t>let</a:t>
            </a:r>
            <a:r>
              <a:rPr lang="zh-CN" altLang="en-US" sz="4000" dirty="0" smtClean="0"/>
              <a:t>和常量</a:t>
            </a:r>
            <a:r>
              <a:rPr lang="en-US" altLang="zh-CN" sz="4000" dirty="0" smtClean="0"/>
              <a:t>const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zh-CN" altLang="en-US" sz="1800" dirty="0"/>
              <a:t>下面是另一个例子。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const</a:t>
            </a:r>
            <a:r>
              <a:rPr lang="en-US" altLang="zh-CN" sz="1800" dirty="0"/>
              <a:t> a = [];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a.push</a:t>
            </a:r>
            <a:r>
              <a:rPr lang="en-US" altLang="zh-CN" sz="1800" dirty="0"/>
              <a:t>('Hello');		// </a:t>
            </a:r>
            <a:r>
              <a:rPr lang="zh-CN" altLang="en-US" sz="1800" dirty="0"/>
              <a:t>可执行</a:t>
            </a:r>
          </a:p>
          <a:p>
            <a:pPr algn="l"/>
            <a:r>
              <a:rPr lang="en-US" altLang="zh-CN" sz="1800" dirty="0"/>
              <a:t>	console.log(a);		// ["Hello"]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a.length</a:t>
            </a:r>
            <a:r>
              <a:rPr lang="en-US" altLang="zh-CN" sz="1800" dirty="0"/>
              <a:t> = 0;		// </a:t>
            </a:r>
            <a:r>
              <a:rPr lang="zh-CN" altLang="en-US" sz="1800" dirty="0"/>
              <a:t>可执行</a:t>
            </a:r>
          </a:p>
          <a:p>
            <a:pPr algn="l"/>
            <a:r>
              <a:rPr lang="en-US" altLang="zh-CN" sz="1800" dirty="0"/>
              <a:t>	console.log(a);		// []</a:t>
            </a:r>
          </a:p>
          <a:p>
            <a:pPr algn="l"/>
            <a:r>
              <a:rPr lang="en-US" altLang="zh-CN" sz="1800" dirty="0"/>
              <a:t>	a = ['</a:t>
            </a:r>
            <a:r>
              <a:rPr lang="en-US" altLang="zh-CN" sz="1800" dirty="0" err="1"/>
              <a:t>abc</a:t>
            </a:r>
            <a:r>
              <a:rPr lang="en-US" altLang="zh-CN" sz="1800" dirty="0"/>
              <a:t>'];		// </a:t>
            </a:r>
            <a:r>
              <a:rPr lang="zh-CN" altLang="en-US" sz="1800" dirty="0"/>
              <a:t>报错</a:t>
            </a:r>
            <a:endParaRPr lang="en-US" altLang="zh-CN" sz="1800" dirty="0"/>
          </a:p>
          <a:p>
            <a:pPr algn="l"/>
            <a:endParaRPr lang="zh-CN" altLang="en-US" sz="1800" dirty="0"/>
          </a:p>
          <a:p>
            <a:pPr algn="l"/>
            <a:r>
              <a:rPr lang="zh-CN" altLang="en-US" sz="1800" dirty="0"/>
              <a:t>上面代码中，常量</a:t>
            </a:r>
            <a:r>
              <a:rPr lang="en-US" altLang="zh-CN" sz="1800" dirty="0"/>
              <a:t>a</a:t>
            </a:r>
            <a:r>
              <a:rPr lang="zh-CN" altLang="en-US" sz="1800" dirty="0"/>
              <a:t>是一个数组，这个数组本身是可写的，但是如果将另一个数组赋值给</a:t>
            </a:r>
            <a:r>
              <a:rPr lang="en-US" altLang="zh-CN" sz="1800" dirty="0"/>
              <a:t>a</a:t>
            </a:r>
            <a:r>
              <a:rPr lang="zh-CN" altLang="en-US" sz="1800" dirty="0"/>
              <a:t>，就会报错。</a:t>
            </a:r>
          </a:p>
        </p:txBody>
      </p:sp>
    </p:spTree>
    <p:extLst>
      <p:ext uri="{BB962C8B-B14F-4D97-AF65-F5344CB8AC3E}">
        <p14:creationId xmlns:p14="http://schemas.microsoft.com/office/powerpoint/2010/main" val="797368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变量</a:t>
            </a:r>
            <a:r>
              <a:rPr lang="en-US" altLang="zh-CN" sz="4000" dirty="0" smtClean="0"/>
              <a:t>let</a:t>
            </a:r>
            <a:r>
              <a:rPr lang="zh-CN" altLang="en-US" sz="4000" dirty="0" smtClean="0"/>
              <a:t>和常量</a:t>
            </a:r>
            <a:r>
              <a:rPr lang="en-US" altLang="zh-CN" sz="4000" dirty="0" smtClean="0"/>
              <a:t>const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zh-CN" altLang="en-US" sz="1800" dirty="0"/>
              <a:t>想将对象冻结，应该使用</a:t>
            </a:r>
            <a:r>
              <a:rPr lang="en-US" altLang="zh-CN" sz="1800" dirty="0" err="1"/>
              <a:t>Object.freeze</a:t>
            </a:r>
            <a:r>
              <a:rPr lang="zh-CN" altLang="en-US" sz="1800" dirty="0"/>
              <a:t>方法。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"use strict";	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const</a:t>
            </a:r>
            <a:r>
              <a:rPr lang="en-US" altLang="zh-CN" sz="1800" dirty="0"/>
              <a:t> foo = </a:t>
            </a:r>
            <a:r>
              <a:rPr lang="en-US" altLang="zh-CN" sz="1800" dirty="0" err="1"/>
              <a:t>Object.freeze</a:t>
            </a:r>
            <a:r>
              <a:rPr lang="en-US" altLang="zh-CN" sz="1800" dirty="0"/>
              <a:t>({a:1});</a:t>
            </a:r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console.log(</a:t>
            </a:r>
            <a:r>
              <a:rPr lang="en-US" altLang="zh-CN" sz="1800" dirty="0" err="1"/>
              <a:t>foo.a</a:t>
            </a:r>
            <a:r>
              <a:rPr lang="en-US" altLang="zh-CN" sz="1800" dirty="0"/>
              <a:t>);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foo.prop</a:t>
            </a:r>
            <a:r>
              <a:rPr lang="en-US" altLang="zh-CN" sz="1800" dirty="0"/>
              <a:t> = 123;// </a:t>
            </a:r>
            <a:r>
              <a:rPr lang="zh-CN" altLang="en-US" sz="1800" dirty="0"/>
              <a:t>常规模式时，下面一行不起作用；严格模式时，该行会报错</a:t>
            </a:r>
          </a:p>
          <a:p>
            <a:pPr algn="l"/>
            <a:r>
              <a:rPr lang="en-US" altLang="zh-CN" sz="1800" dirty="0"/>
              <a:t>	console.log(</a:t>
            </a:r>
            <a:r>
              <a:rPr lang="en-US" altLang="zh-CN" sz="1800" dirty="0" err="1"/>
              <a:t>foo.prop</a:t>
            </a:r>
            <a:r>
              <a:rPr lang="en-US" altLang="zh-CN" sz="1800" dirty="0"/>
              <a:t>);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89331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变量的解构赋值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zh-CN" altLang="en-US" sz="1400" dirty="0"/>
              <a:t>基本用法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ES6 </a:t>
            </a:r>
            <a:r>
              <a:rPr lang="zh-CN" altLang="en-US" sz="1400" dirty="0"/>
              <a:t>允许按照一定模式，从数组和对象中提取值，对变量进行赋值，这被称为解构（</a:t>
            </a:r>
            <a:r>
              <a:rPr lang="en-US" altLang="zh-CN" sz="1400" dirty="0" err="1"/>
              <a:t>Destructuring</a:t>
            </a:r>
            <a:r>
              <a:rPr lang="zh-CN" altLang="en-US" sz="1400" dirty="0"/>
              <a:t>）。</a:t>
            </a:r>
          </a:p>
          <a:p>
            <a:pPr algn="l"/>
            <a:endParaRPr lang="zh-CN" altLang="en-US" sz="1400" dirty="0"/>
          </a:p>
          <a:p>
            <a:pPr algn="l"/>
            <a:r>
              <a:rPr lang="zh-CN" altLang="en-US" sz="1400" dirty="0"/>
              <a:t>以前，为变量赋值，只能直接指定值。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	let a = 1;</a:t>
            </a:r>
          </a:p>
          <a:p>
            <a:pPr algn="l"/>
            <a:r>
              <a:rPr lang="en-US" altLang="zh-CN" sz="1400" dirty="0"/>
              <a:t>	let b = 2;</a:t>
            </a:r>
          </a:p>
          <a:p>
            <a:pPr algn="l"/>
            <a:r>
              <a:rPr lang="en-US" altLang="zh-CN" sz="1400" dirty="0"/>
              <a:t>	let c = 3;</a:t>
            </a:r>
          </a:p>
          <a:p>
            <a:pPr algn="l"/>
            <a:endParaRPr lang="en-US" altLang="zh-CN" sz="1400" dirty="0"/>
          </a:p>
          <a:p>
            <a:pPr algn="l"/>
            <a:r>
              <a:rPr lang="en-US" altLang="zh-CN" sz="1400" dirty="0"/>
              <a:t>ES6</a:t>
            </a:r>
            <a:r>
              <a:rPr lang="zh-CN" altLang="en-US" sz="1400" dirty="0"/>
              <a:t>允许写成下面这样。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	let [a, b, c] = [1, 2, 3];</a:t>
            </a:r>
          </a:p>
          <a:p>
            <a:pPr algn="l"/>
            <a:endParaRPr lang="en-US" altLang="zh-CN" sz="1400" dirty="0"/>
          </a:p>
          <a:p>
            <a:pPr algn="l"/>
            <a:r>
              <a:rPr lang="zh-CN" altLang="en-US" sz="1400" dirty="0"/>
              <a:t>上面代码表示，可以从数组中提取值，按照对应位置，对变量赋值。</a:t>
            </a:r>
          </a:p>
        </p:txBody>
      </p:sp>
    </p:spTree>
    <p:extLst>
      <p:ext uri="{BB962C8B-B14F-4D97-AF65-F5344CB8AC3E}">
        <p14:creationId xmlns:p14="http://schemas.microsoft.com/office/powerpoint/2010/main" val="1864808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变量的解构赋值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zh-CN" altLang="en-US" sz="1400" dirty="0"/>
              <a:t>默认值</a:t>
            </a:r>
          </a:p>
          <a:p>
            <a:pPr algn="l"/>
            <a:endParaRPr lang="zh-CN" altLang="en-US" sz="1400" dirty="0"/>
          </a:p>
          <a:p>
            <a:pPr algn="l"/>
            <a:r>
              <a:rPr lang="zh-CN" altLang="en-US" sz="1400" dirty="0"/>
              <a:t>解构赋值允许指定默认值。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	let [x, y = 'b', z] = ['a', , 1]; // x='a', y='b', z=1</a:t>
            </a:r>
          </a:p>
          <a:p>
            <a:pPr algn="l"/>
            <a:endParaRPr lang="en-US" altLang="zh-CN" sz="1400" dirty="0"/>
          </a:p>
          <a:p>
            <a:pPr algn="l"/>
            <a:r>
              <a:rPr lang="zh-CN" altLang="en-US" sz="1400" dirty="0"/>
              <a:t>注意，</a:t>
            </a:r>
            <a:r>
              <a:rPr lang="en-US" altLang="zh-CN" sz="1400" dirty="0"/>
              <a:t>ES6 </a:t>
            </a:r>
            <a:r>
              <a:rPr lang="zh-CN" altLang="en-US" sz="1400" dirty="0"/>
              <a:t>内部使用严格相等运算符（</a:t>
            </a:r>
            <a:r>
              <a:rPr lang="en-US" altLang="zh-CN" sz="1400" dirty="0"/>
              <a:t>===</a:t>
            </a:r>
            <a:r>
              <a:rPr lang="zh-CN" altLang="en-US" sz="1400" dirty="0"/>
              <a:t>），判断一个位置是否有值。所以，如果一个数组成员不严格等于</a:t>
            </a:r>
            <a:r>
              <a:rPr lang="en-US" altLang="zh-CN" sz="1400" dirty="0"/>
              <a:t>undefined</a:t>
            </a:r>
            <a:r>
              <a:rPr lang="zh-CN" altLang="en-US" sz="1400" dirty="0"/>
              <a:t>，默认值是不会生效的。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	let [x = 1] = [undefined];</a:t>
            </a:r>
          </a:p>
          <a:p>
            <a:pPr algn="l"/>
            <a:r>
              <a:rPr lang="en-US" altLang="zh-CN" sz="1400" dirty="0"/>
              <a:t>	x // 1</a:t>
            </a:r>
          </a:p>
          <a:p>
            <a:pPr algn="l"/>
            <a:endParaRPr lang="en-US" altLang="zh-CN" sz="1400" dirty="0"/>
          </a:p>
          <a:p>
            <a:pPr algn="l"/>
            <a:r>
              <a:rPr lang="en-US" altLang="zh-CN" sz="1400" dirty="0"/>
              <a:t>	let [x = 1] = [null];</a:t>
            </a:r>
          </a:p>
          <a:p>
            <a:pPr algn="l"/>
            <a:r>
              <a:rPr lang="en-US" altLang="zh-CN" sz="1400" dirty="0"/>
              <a:t>	x // null</a:t>
            </a:r>
          </a:p>
        </p:txBody>
      </p:sp>
    </p:spTree>
    <p:extLst>
      <p:ext uri="{BB962C8B-B14F-4D97-AF65-F5344CB8AC3E}">
        <p14:creationId xmlns:p14="http://schemas.microsoft.com/office/powerpoint/2010/main" val="1261054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变量的解构赋值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zh-CN" altLang="en-US" sz="1800" dirty="0"/>
              <a:t>对象的解构赋值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let { foo, bar } = { foo: "</a:t>
            </a:r>
            <a:r>
              <a:rPr lang="en-US" altLang="zh-CN" sz="1800" dirty="0" err="1"/>
              <a:t>aaa</a:t>
            </a:r>
            <a:r>
              <a:rPr lang="en-US" altLang="zh-CN" sz="1800" dirty="0"/>
              <a:t>", bar: "</a:t>
            </a:r>
            <a:r>
              <a:rPr lang="en-US" altLang="zh-CN" sz="1800" dirty="0" err="1"/>
              <a:t>bbb</a:t>
            </a:r>
            <a:r>
              <a:rPr lang="en-US" altLang="zh-CN" sz="1800" dirty="0"/>
              <a:t>" };</a:t>
            </a:r>
          </a:p>
          <a:p>
            <a:pPr algn="l"/>
            <a:r>
              <a:rPr lang="en-US" altLang="zh-CN" sz="1800" dirty="0"/>
              <a:t>	foo // "</a:t>
            </a:r>
            <a:r>
              <a:rPr lang="en-US" altLang="zh-CN" sz="1800" dirty="0" err="1"/>
              <a:t>aaa</a:t>
            </a:r>
            <a:r>
              <a:rPr lang="en-US" altLang="zh-CN" sz="1800" dirty="0"/>
              <a:t>"</a:t>
            </a:r>
          </a:p>
          <a:p>
            <a:pPr algn="l"/>
            <a:r>
              <a:rPr lang="en-US" altLang="zh-CN" sz="1800" dirty="0"/>
              <a:t>	bar // "</a:t>
            </a:r>
            <a:r>
              <a:rPr lang="en-US" altLang="zh-CN" sz="1800" dirty="0" err="1"/>
              <a:t>bbb</a:t>
            </a:r>
            <a:r>
              <a:rPr lang="en-US" altLang="zh-CN" sz="1800" dirty="0"/>
              <a:t>"</a:t>
            </a:r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{x, y = 5} = {x: 1};</a:t>
            </a:r>
          </a:p>
          <a:p>
            <a:pPr algn="l"/>
            <a:r>
              <a:rPr lang="en-US" altLang="zh-CN" sz="1800" dirty="0"/>
              <a:t>	x // 1</a:t>
            </a:r>
          </a:p>
          <a:p>
            <a:pPr algn="l"/>
            <a:r>
              <a:rPr lang="en-US" altLang="zh-CN" sz="1800" dirty="0"/>
              <a:t>	y // 5</a:t>
            </a:r>
          </a:p>
        </p:txBody>
      </p:sp>
    </p:spTree>
    <p:extLst>
      <p:ext uri="{BB962C8B-B14F-4D97-AF65-F5344CB8AC3E}">
        <p14:creationId xmlns:p14="http://schemas.microsoft.com/office/powerpoint/2010/main" val="1402764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变量的解构赋值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zh-CN" altLang="en-US" sz="1400" dirty="0"/>
              <a:t>练习题：</a:t>
            </a:r>
            <a:endParaRPr lang="en-US" altLang="zh-CN" sz="1400" dirty="0"/>
          </a:p>
          <a:p>
            <a:pPr algn="l"/>
            <a:r>
              <a:rPr lang="en-US" altLang="zh-CN" sz="1400" dirty="0"/>
              <a:t>	</a:t>
            </a:r>
            <a:r>
              <a:rPr lang="zh-CN" altLang="en-US" sz="1400" dirty="0"/>
              <a:t>有一个数组</a:t>
            </a:r>
            <a:r>
              <a:rPr lang="en-US" altLang="zh-CN" sz="1400" dirty="0" err="1"/>
              <a:t>arr</a:t>
            </a:r>
            <a:r>
              <a:rPr lang="zh-CN" altLang="en-US" sz="1400" dirty="0"/>
              <a:t>，自己定义一个函数，该函数的返回值，通过解构赋值的方式，赋给全局变量</a:t>
            </a:r>
            <a:r>
              <a:rPr lang="en-US" altLang="zh-CN" sz="1400" dirty="0"/>
              <a:t>min</a:t>
            </a:r>
            <a:r>
              <a:rPr lang="zh-CN" altLang="en-US" sz="1400" dirty="0"/>
              <a:t>、</a:t>
            </a:r>
            <a:r>
              <a:rPr lang="en-US" altLang="zh-CN" sz="1400" dirty="0"/>
              <a:t>max</a:t>
            </a:r>
            <a:r>
              <a:rPr lang="zh-CN" altLang="en-US" sz="1400" dirty="0"/>
              <a:t>、</a:t>
            </a:r>
            <a:r>
              <a:rPr lang="en-US" altLang="zh-CN" sz="1400" dirty="0" err="1"/>
              <a:t>orderby</a:t>
            </a:r>
            <a:r>
              <a:rPr lang="zh-CN" altLang="en-US" sz="1400" dirty="0"/>
              <a:t>，其中</a:t>
            </a:r>
            <a:r>
              <a:rPr lang="en-US" altLang="zh-CN" sz="1400" dirty="0"/>
              <a:t>min</a:t>
            </a:r>
            <a:r>
              <a:rPr lang="zh-CN" altLang="en-US" sz="1400" dirty="0"/>
              <a:t>指</a:t>
            </a:r>
            <a:r>
              <a:rPr lang="en-US" altLang="zh-CN" sz="1400" dirty="0" err="1"/>
              <a:t>arr</a:t>
            </a:r>
            <a:r>
              <a:rPr lang="zh-CN" altLang="en-US" sz="1400" dirty="0"/>
              <a:t>中的最小值，</a:t>
            </a:r>
            <a:r>
              <a:rPr lang="en-US" altLang="zh-CN" sz="1400" dirty="0"/>
              <a:t>max</a:t>
            </a:r>
            <a:r>
              <a:rPr lang="zh-CN" altLang="en-US" sz="1400" dirty="0"/>
              <a:t>指</a:t>
            </a:r>
            <a:r>
              <a:rPr lang="en-US" altLang="zh-CN" sz="1400" dirty="0" err="1"/>
              <a:t>arr</a:t>
            </a:r>
            <a:r>
              <a:rPr lang="zh-CN" altLang="en-US" sz="1400" dirty="0"/>
              <a:t>中的最大值，</a:t>
            </a:r>
            <a:r>
              <a:rPr lang="en-US" altLang="zh-CN" sz="1400" dirty="0" err="1"/>
              <a:t>orderby</a:t>
            </a:r>
            <a:r>
              <a:rPr lang="zh-CN" altLang="en-US" sz="1400" dirty="0"/>
              <a:t>指由小到大排序后的新数组。</a:t>
            </a:r>
          </a:p>
          <a:p>
            <a:pPr algn="l"/>
            <a:endParaRPr lang="zh-CN" altLang="en-US" sz="1400" dirty="0"/>
          </a:p>
          <a:p>
            <a:pPr algn="l"/>
            <a:r>
              <a:rPr lang="zh-CN" altLang="en-US" sz="1400" dirty="0"/>
              <a:t>		</a:t>
            </a:r>
            <a:r>
              <a:rPr lang="en-US" altLang="zh-CN" sz="1400" dirty="0" err="1"/>
              <a:t>var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arr</a:t>
            </a:r>
            <a:r>
              <a:rPr lang="en-US" altLang="zh-CN" sz="1400" dirty="0"/>
              <a:t> = [3, 12, 2, 5, 1];</a:t>
            </a:r>
          </a:p>
          <a:p>
            <a:pPr algn="l"/>
            <a:r>
              <a:rPr lang="en-US" altLang="zh-CN" sz="1400" dirty="0"/>
              <a:t>		</a:t>
            </a:r>
          </a:p>
          <a:p>
            <a:pPr algn="l"/>
            <a:r>
              <a:rPr lang="en-US" altLang="zh-CN" sz="1400" dirty="0"/>
              <a:t>		function </a:t>
            </a:r>
            <a:r>
              <a:rPr lang="en-US" altLang="zh-CN" sz="1400" dirty="0" err="1"/>
              <a:t>fn</a:t>
            </a:r>
            <a:r>
              <a:rPr lang="en-US" altLang="zh-CN" sz="1400" dirty="0"/>
              <a:t>(){</a:t>
            </a:r>
          </a:p>
          <a:p>
            <a:pPr algn="l"/>
            <a:r>
              <a:rPr lang="en-US" altLang="zh-CN" sz="1400" dirty="0"/>
              <a:t>			//return [1, 12, [1,2,3,5,12]];	// </a:t>
            </a:r>
            <a:r>
              <a:rPr lang="zh-CN" altLang="en-US" sz="1400" dirty="0"/>
              <a:t>想办法求出该数组即可</a:t>
            </a:r>
            <a:endParaRPr lang="en-US" altLang="zh-CN" sz="1400" dirty="0"/>
          </a:p>
          <a:p>
            <a:pPr algn="l"/>
            <a:r>
              <a:rPr lang="en-US" altLang="zh-CN" sz="1400" dirty="0"/>
              <a:t>		}</a:t>
            </a:r>
          </a:p>
          <a:p>
            <a:pPr algn="l"/>
            <a:r>
              <a:rPr lang="en-US" altLang="zh-CN" sz="1400" dirty="0"/>
              <a:t>		</a:t>
            </a:r>
          </a:p>
          <a:p>
            <a:pPr algn="l"/>
            <a:r>
              <a:rPr lang="en-US" altLang="zh-CN" sz="1400" dirty="0"/>
              <a:t>		</a:t>
            </a:r>
            <a:r>
              <a:rPr lang="en-US" altLang="zh-CN" sz="1400" dirty="0" err="1"/>
              <a:t>var</a:t>
            </a:r>
            <a:r>
              <a:rPr lang="en-US" altLang="zh-CN" sz="1400" dirty="0"/>
              <a:t> [min, max, </a:t>
            </a:r>
            <a:r>
              <a:rPr lang="en-US" altLang="zh-CN" sz="1400" dirty="0" err="1"/>
              <a:t>orderby</a:t>
            </a:r>
            <a:r>
              <a:rPr lang="en-US" altLang="zh-CN" sz="1400" dirty="0"/>
              <a:t>] = </a:t>
            </a:r>
            <a:r>
              <a:rPr lang="en-US" altLang="zh-CN" sz="1400" dirty="0" err="1"/>
              <a:t>fn</a:t>
            </a:r>
            <a:r>
              <a:rPr lang="en-US" altLang="zh-CN" sz="1400" dirty="0"/>
              <a:t>();</a:t>
            </a:r>
          </a:p>
          <a:p>
            <a:pPr algn="l"/>
            <a:r>
              <a:rPr lang="en-US" altLang="zh-CN" sz="1400" dirty="0"/>
              <a:t>		</a:t>
            </a:r>
          </a:p>
          <a:p>
            <a:pPr algn="l"/>
            <a:r>
              <a:rPr lang="en-US" altLang="zh-CN" sz="1400" dirty="0"/>
              <a:t>		console.log( "</a:t>
            </a:r>
            <a:r>
              <a:rPr lang="zh-CN" altLang="en-US" sz="1400" dirty="0"/>
              <a:t>数组中最小值：</a:t>
            </a:r>
            <a:r>
              <a:rPr lang="en-US" altLang="zh-CN" sz="1400" dirty="0"/>
              <a:t>"+min );</a:t>
            </a:r>
          </a:p>
          <a:p>
            <a:pPr algn="l"/>
            <a:r>
              <a:rPr lang="en-US" altLang="zh-CN" sz="1400" dirty="0"/>
              <a:t>		console.log( "</a:t>
            </a:r>
            <a:r>
              <a:rPr lang="zh-CN" altLang="en-US" sz="1400" dirty="0"/>
              <a:t>数组中最大值：</a:t>
            </a:r>
            <a:r>
              <a:rPr lang="en-US" altLang="zh-CN" sz="1400" dirty="0"/>
              <a:t>"+max );</a:t>
            </a:r>
          </a:p>
          <a:p>
            <a:pPr algn="l"/>
            <a:r>
              <a:rPr lang="en-US" altLang="zh-CN" sz="1400" dirty="0"/>
              <a:t>		console.log( "</a:t>
            </a:r>
            <a:r>
              <a:rPr lang="zh-CN" altLang="en-US" sz="1400" dirty="0"/>
              <a:t>数组排序：</a:t>
            </a:r>
            <a:r>
              <a:rPr lang="en-US" altLang="zh-CN" sz="1400" dirty="0"/>
              <a:t>"+</a:t>
            </a:r>
            <a:r>
              <a:rPr lang="en-US" altLang="zh-CN" sz="1400" dirty="0" err="1"/>
              <a:t>orderby</a:t>
            </a:r>
            <a:r>
              <a:rPr lang="en-US" altLang="zh-CN" sz="1400" dirty="0"/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912385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课程大纲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>
              <a:buNone/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、</a:t>
            </a:r>
            <a:r>
              <a:rPr lang="zh-CN" altLang="en-US" dirty="0"/>
              <a:t>什么是</a:t>
            </a:r>
            <a:r>
              <a:rPr lang="en-US" altLang="zh-CN" dirty="0"/>
              <a:t>ES6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、变量</a:t>
            </a:r>
            <a:r>
              <a:rPr lang="en-US" altLang="zh-CN" sz="2400" dirty="0" smtClean="0"/>
              <a:t>let</a:t>
            </a:r>
            <a:r>
              <a:rPr lang="zh-CN" altLang="en-US" dirty="0"/>
              <a:t>和</a:t>
            </a:r>
            <a:r>
              <a:rPr lang="zh-CN" altLang="en-US" sz="2400" dirty="0" smtClean="0"/>
              <a:t>常量</a:t>
            </a:r>
            <a:r>
              <a:rPr lang="en-US" altLang="zh-CN" sz="2400" dirty="0" smtClean="0"/>
              <a:t>const</a:t>
            </a:r>
          </a:p>
          <a:p>
            <a:pPr algn="l">
              <a:buNone/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、变量的解构赋值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dirty="0"/>
              <a:t>4</a:t>
            </a:r>
            <a:r>
              <a:rPr lang="zh-CN" altLang="en-US" dirty="0"/>
              <a:t>、字符串、数值、数组、函数扩展</a:t>
            </a:r>
            <a:endParaRPr lang="en-US" altLang="zh-CN" dirty="0"/>
          </a:p>
          <a:p>
            <a:pPr algn="l">
              <a:buNone/>
            </a:pPr>
            <a:r>
              <a:rPr lang="en-US" altLang="zh-CN" sz="2400" dirty="0" smtClean="0"/>
              <a:t>5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Symbol</a:t>
            </a:r>
            <a:r>
              <a:rPr lang="zh-CN" altLang="en-US" sz="2400" dirty="0" smtClean="0"/>
              <a:t>类型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set</a:t>
            </a:r>
            <a:r>
              <a:rPr lang="zh-CN" altLang="en-US" dirty="0"/>
              <a:t>和</a:t>
            </a:r>
            <a:r>
              <a:rPr lang="en-US" altLang="zh-CN" dirty="0"/>
              <a:t>map</a:t>
            </a:r>
            <a:r>
              <a:rPr lang="zh-CN" altLang="en-US" dirty="0"/>
              <a:t>结构</a:t>
            </a:r>
            <a:endParaRPr lang="en-US" altLang="zh-CN" dirty="0"/>
          </a:p>
          <a:p>
            <a:pPr algn="l">
              <a:buNone/>
            </a:pPr>
            <a:r>
              <a:rPr lang="en-US" altLang="zh-CN" sz="2400" dirty="0" smtClean="0"/>
              <a:t>7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generators</a:t>
            </a:r>
            <a:r>
              <a:rPr lang="zh-CN" altLang="en-US" sz="2400" dirty="0" smtClean="0"/>
              <a:t>生成器函数</a:t>
            </a:r>
            <a:endParaRPr lang="en-US" altLang="zh-CN" sz="2400" dirty="0" smtClean="0"/>
          </a:p>
          <a:p>
            <a:pPr algn="l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字符串、数值、数组、函数扩展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zh-CN" altLang="en-US" sz="1400" dirty="0"/>
              <a:t>字符串扩展</a:t>
            </a:r>
          </a:p>
          <a:p>
            <a:pPr algn="l"/>
            <a:endParaRPr lang="zh-CN" altLang="en-US" sz="1400" dirty="0"/>
          </a:p>
          <a:p>
            <a:pPr algn="l"/>
            <a:r>
              <a:rPr lang="zh-CN" altLang="en-US" sz="1400" dirty="0"/>
              <a:t>传统上，</a:t>
            </a:r>
            <a:r>
              <a:rPr lang="en-US" altLang="zh-CN" sz="1400" dirty="0"/>
              <a:t>JavaScript</a:t>
            </a:r>
            <a:r>
              <a:rPr lang="zh-CN" altLang="en-US" sz="1400" dirty="0"/>
              <a:t>只有</a:t>
            </a:r>
            <a:r>
              <a:rPr lang="en-US" altLang="zh-CN" sz="1400" dirty="0" err="1"/>
              <a:t>indexOf</a:t>
            </a:r>
            <a:r>
              <a:rPr lang="zh-CN" altLang="en-US" sz="1400" dirty="0"/>
              <a:t>方法，可以用来确定一个字符串是否包含在另一个字符串中。</a:t>
            </a:r>
            <a:r>
              <a:rPr lang="en-US" altLang="zh-CN" sz="1400" dirty="0"/>
              <a:t>ES6</a:t>
            </a:r>
            <a:r>
              <a:rPr lang="zh-CN" altLang="en-US" sz="1400" dirty="0"/>
              <a:t>又提供了三种新方法。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	includes()</a:t>
            </a:r>
            <a:r>
              <a:rPr lang="zh-CN" altLang="en-US" sz="1400" dirty="0"/>
              <a:t>：返回布尔值，表示是否找到了参数字符串。</a:t>
            </a:r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startsWith</a:t>
            </a:r>
            <a:r>
              <a:rPr lang="en-US" altLang="zh-CN" sz="1400" dirty="0"/>
              <a:t>()</a:t>
            </a:r>
            <a:r>
              <a:rPr lang="zh-CN" altLang="en-US" sz="1400" dirty="0"/>
              <a:t>：返回布尔值，表示参数字符串是否在源字符串的头部。</a:t>
            </a:r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endsWith</a:t>
            </a:r>
            <a:r>
              <a:rPr lang="en-US" altLang="zh-CN" sz="1400" dirty="0"/>
              <a:t>()</a:t>
            </a:r>
            <a:r>
              <a:rPr lang="zh-CN" altLang="en-US" sz="1400" dirty="0"/>
              <a:t>：返回布尔值，表示参数字符串是否在源字符串的尾部。</a:t>
            </a:r>
          </a:p>
          <a:p>
            <a:pPr algn="l"/>
            <a:endParaRPr lang="en-US" altLang="zh-CN" sz="1400" dirty="0"/>
          </a:p>
          <a:p>
            <a:pPr algn="l"/>
            <a:r>
              <a:rPr lang="zh-CN" altLang="en-US" sz="1400" dirty="0"/>
              <a:t>示例</a:t>
            </a:r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var</a:t>
            </a:r>
            <a:r>
              <a:rPr lang="en-US" altLang="zh-CN" sz="1400" dirty="0"/>
              <a:t> s = 'Hello world!';</a:t>
            </a:r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s.startsWith</a:t>
            </a:r>
            <a:r>
              <a:rPr lang="en-US" altLang="zh-CN" sz="1400" dirty="0"/>
              <a:t>('Hello') // true</a:t>
            </a:r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s.endsWith</a:t>
            </a:r>
            <a:r>
              <a:rPr lang="en-US" altLang="zh-CN" sz="1400" dirty="0"/>
              <a:t>('!') // true</a:t>
            </a:r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s.includes</a:t>
            </a:r>
            <a:r>
              <a:rPr lang="en-US" altLang="zh-CN" sz="1400" dirty="0"/>
              <a:t>('o') // true</a:t>
            </a:r>
          </a:p>
          <a:p>
            <a:pPr algn="l"/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825568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字符串、数值、数组、函数扩展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zh-CN" altLang="en-US" sz="1800" dirty="0"/>
              <a:t>这三个方法都支持第二个参数，表示开始搜索的位置。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s = 'Hello world!';</a:t>
            </a:r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s.startsWith</a:t>
            </a:r>
            <a:r>
              <a:rPr lang="en-US" altLang="zh-CN" sz="1800" dirty="0"/>
              <a:t>('world', 6) // true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s.endsWith</a:t>
            </a:r>
            <a:r>
              <a:rPr lang="en-US" altLang="zh-CN" sz="1800" dirty="0"/>
              <a:t>('Hello', 5) // true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s.includes</a:t>
            </a:r>
            <a:r>
              <a:rPr lang="en-US" altLang="zh-CN" sz="1800" dirty="0"/>
              <a:t>('Hello', 6) // false</a:t>
            </a:r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上面代码表示，使用第二个参数</a:t>
            </a:r>
            <a:r>
              <a:rPr lang="en-US" altLang="zh-CN" sz="1800" dirty="0"/>
              <a:t>n</a:t>
            </a:r>
            <a:r>
              <a:rPr lang="zh-CN" altLang="en-US" sz="1800" dirty="0"/>
              <a:t>时，</a:t>
            </a:r>
            <a:r>
              <a:rPr lang="en-US" altLang="zh-CN" sz="1800" dirty="0" err="1"/>
              <a:t>endsWith</a:t>
            </a:r>
            <a:r>
              <a:rPr lang="zh-CN" altLang="en-US" sz="1800" dirty="0"/>
              <a:t>的行为与其他两个方法有所不同。它针对从字符串开始到第</a:t>
            </a:r>
            <a:r>
              <a:rPr lang="en-US" altLang="zh-CN" sz="1800" dirty="0"/>
              <a:t>n</a:t>
            </a:r>
            <a:r>
              <a:rPr lang="zh-CN" altLang="en-US" sz="1800" dirty="0"/>
              <a:t>个位置，而其他两个方法针对从第</a:t>
            </a:r>
            <a:r>
              <a:rPr lang="en-US" altLang="zh-CN" sz="1800" dirty="0"/>
              <a:t>n</a:t>
            </a:r>
            <a:r>
              <a:rPr lang="zh-CN" altLang="en-US" sz="1800" dirty="0"/>
              <a:t>个位置直到字符串结束。</a:t>
            </a:r>
          </a:p>
          <a:p>
            <a:pPr algn="l"/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996239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字符串、数值、数组、函数扩展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en-US" altLang="zh-CN" sz="1800" dirty="0"/>
              <a:t>repeat</a:t>
            </a:r>
            <a:r>
              <a:rPr lang="zh-CN" altLang="en-US" sz="1800" dirty="0"/>
              <a:t>方法返回一个新字符串，表示将原字符串重复</a:t>
            </a:r>
            <a:r>
              <a:rPr lang="en-US" altLang="zh-CN" sz="1800" dirty="0"/>
              <a:t>n</a:t>
            </a:r>
            <a:r>
              <a:rPr lang="zh-CN" altLang="en-US" sz="1800" dirty="0"/>
              <a:t>次。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'</a:t>
            </a:r>
            <a:r>
              <a:rPr lang="en-US" altLang="zh-CN" sz="1800" dirty="0" err="1"/>
              <a:t>x'.repeat</a:t>
            </a:r>
            <a:r>
              <a:rPr lang="en-US" altLang="zh-CN" sz="1800" dirty="0"/>
              <a:t>(3) // "xxx"</a:t>
            </a:r>
          </a:p>
          <a:p>
            <a:pPr algn="l"/>
            <a:r>
              <a:rPr lang="en-US" altLang="zh-CN" sz="1800" dirty="0"/>
              <a:t>	'</a:t>
            </a:r>
            <a:r>
              <a:rPr lang="en-US" altLang="zh-CN" sz="1800" dirty="0" err="1"/>
              <a:t>hello'.repeat</a:t>
            </a:r>
            <a:r>
              <a:rPr lang="en-US" altLang="zh-CN" sz="1800" dirty="0"/>
              <a:t>(2) // "</a:t>
            </a:r>
            <a:r>
              <a:rPr lang="en-US" altLang="zh-CN" sz="1800" dirty="0" err="1"/>
              <a:t>hellohello</a:t>
            </a:r>
            <a:r>
              <a:rPr lang="en-US" altLang="zh-CN" sz="1800" dirty="0"/>
              <a:t>"</a:t>
            </a:r>
          </a:p>
          <a:p>
            <a:pPr algn="l"/>
            <a:r>
              <a:rPr lang="en-US" altLang="zh-CN" sz="1800" dirty="0"/>
              <a:t>	'</a:t>
            </a:r>
            <a:r>
              <a:rPr lang="en-US" altLang="zh-CN" sz="1800" dirty="0" err="1"/>
              <a:t>na</a:t>
            </a:r>
            <a:r>
              <a:rPr lang="en-US" altLang="zh-CN" sz="1800" dirty="0"/>
              <a:t>'.repeat(0) // ""</a:t>
            </a:r>
          </a:p>
          <a:p>
            <a:pPr algn="l"/>
            <a:r>
              <a:rPr lang="en-US" altLang="zh-CN" sz="1800" dirty="0"/>
              <a:t>	'</a:t>
            </a:r>
            <a:r>
              <a:rPr lang="en-US" altLang="zh-CN" sz="1800" dirty="0" err="1"/>
              <a:t>na</a:t>
            </a:r>
            <a:r>
              <a:rPr lang="en-US" altLang="zh-CN" sz="1800" dirty="0"/>
              <a:t>'.repeat(-10) // </a:t>
            </a:r>
            <a:r>
              <a:rPr lang="zh-CN" altLang="en-US" sz="1800" dirty="0"/>
              <a:t>报错</a:t>
            </a:r>
          </a:p>
          <a:p>
            <a:pPr algn="l"/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02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字符串、数值、数组、函数扩展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zh-CN" altLang="en-US" sz="1800" dirty="0"/>
              <a:t>字符串模版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传统的</a:t>
            </a:r>
            <a:r>
              <a:rPr lang="en-US" altLang="zh-CN" sz="1800" dirty="0"/>
              <a:t>JavaScript</a:t>
            </a:r>
            <a:r>
              <a:rPr lang="zh-CN" altLang="en-US" sz="1800" dirty="0"/>
              <a:t>语言，输出模板通常是这样写的。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</a:t>
            </a:r>
            <a:r>
              <a:rPr lang="en-US" altLang="zh-CN" sz="1800" dirty="0" err="1"/>
              <a:t>str</a:t>
            </a:r>
            <a:r>
              <a:rPr lang="en-US" altLang="zh-CN" sz="1800" dirty="0"/>
              <a:t> = "</a:t>
            </a:r>
            <a:r>
              <a:rPr lang="en-US" altLang="zh-CN" sz="1800" dirty="0" err="1"/>
              <a:t>abc</a:t>
            </a:r>
            <a:r>
              <a:rPr lang="en-US" altLang="zh-CN" sz="1800" dirty="0"/>
              <a:t>",a=1,b=2,fn=function(){return "xx"};</a:t>
            </a:r>
          </a:p>
          <a:p>
            <a:pPr algn="l"/>
            <a:r>
              <a:rPr lang="en-US" altLang="zh-CN" sz="1800" dirty="0"/>
              <a:t>	</a:t>
            </a:r>
          </a:p>
          <a:p>
            <a:pPr algn="l"/>
            <a:r>
              <a:rPr lang="en-US" altLang="zh-CN" sz="1800" dirty="0"/>
              <a:t>	div1.innerHTML = "&lt;div&gt;"+</a:t>
            </a:r>
          </a:p>
          <a:p>
            <a:pPr algn="l"/>
            <a:r>
              <a:rPr lang="en-US" altLang="zh-CN" sz="1800" dirty="0"/>
              <a:t>	"&lt;b&gt;"+</a:t>
            </a:r>
            <a:r>
              <a:rPr lang="en-US" altLang="zh-CN" sz="1800" dirty="0" err="1"/>
              <a:t>str</a:t>
            </a:r>
            <a:r>
              <a:rPr lang="en-US" altLang="zh-CN" sz="1800" dirty="0"/>
              <a:t>+"&lt;/b&gt;"+</a:t>
            </a:r>
          </a:p>
          <a:p>
            <a:pPr algn="l"/>
            <a:r>
              <a:rPr lang="en-US" altLang="zh-CN" sz="1800" dirty="0"/>
              <a:t>	"&lt;</a:t>
            </a:r>
            <a:r>
              <a:rPr lang="en-US" altLang="zh-CN" sz="1800" dirty="0" err="1"/>
              <a:t>i</a:t>
            </a:r>
            <a:r>
              <a:rPr lang="en-US" altLang="zh-CN" sz="1800" dirty="0"/>
              <a:t>&gt;"+(</a:t>
            </a:r>
            <a:r>
              <a:rPr lang="en-US" altLang="zh-CN" sz="1800" dirty="0" err="1"/>
              <a:t>a+b</a:t>
            </a:r>
            <a:r>
              <a:rPr lang="en-US" altLang="zh-CN" sz="1800" dirty="0"/>
              <a:t>)+"&lt;/</a:t>
            </a:r>
            <a:r>
              <a:rPr lang="en-US" altLang="zh-CN" sz="1800" dirty="0" err="1"/>
              <a:t>i</a:t>
            </a:r>
            <a:r>
              <a:rPr lang="en-US" altLang="zh-CN" sz="1800" dirty="0"/>
              <a:t>&gt;"+</a:t>
            </a:r>
          </a:p>
          <a:p>
            <a:pPr algn="l"/>
            <a:r>
              <a:rPr lang="en-US" altLang="zh-CN" sz="1800" dirty="0"/>
              <a:t>	"&lt;u&gt;"+</a:t>
            </a:r>
            <a:r>
              <a:rPr lang="en-US" altLang="zh-CN" sz="1800" dirty="0" err="1"/>
              <a:t>fn</a:t>
            </a:r>
            <a:r>
              <a:rPr lang="en-US" altLang="zh-CN" sz="1800" dirty="0"/>
              <a:t>()+"&lt;/u&gt;"+</a:t>
            </a:r>
          </a:p>
          <a:p>
            <a:pPr algn="l"/>
            <a:r>
              <a:rPr lang="en-US" altLang="zh-CN" sz="1800" dirty="0"/>
              <a:t>	"&lt;/div&gt;";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81824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字符串、数值、数组、函数扩展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zh-CN" altLang="en-US" sz="1800" dirty="0"/>
              <a:t>字符串模版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上面这种写法相当繁琐不方便，</a:t>
            </a:r>
            <a:r>
              <a:rPr lang="en-US" altLang="zh-CN" sz="1800" dirty="0"/>
              <a:t>ES6</a:t>
            </a:r>
            <a:r>
              <a:rPr lang="zh-CN" altLang="en-US" sz="1800" dirty="0"/>
              <a:t>引入了模板字符串解决这个问题。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</a:t>
            </a:r>
            <a:r>
              <a:rPr lang="en-US" altLang="zh-CN" sz="1800" dirty="0" err="1"/>
              <a:t>str</a:t>
            </a:r>
            <a:r>
              <a:rPr lang="en-US" altLang="zh-CN" sz="1800" dirty="0"/>
              <a:t> = "</a:t>
            </a:r>
            <a:r>
              <a:rPr lang="en-US" altLang="zh-CN" sz="1800" dirty="0" err="1"/>
              <a:t>abc</a:t>
            </a:r>
            <a:r>
              <a:rPr lang="en-US" altLang="zh-CN" sz="1800" dirty="0"/>
              <a:t>",a=1,b=2,fn=function(){return "xx"};</a:t>
            </a:r>
          </a:p>
          <a:p>
            <a:pPr algn="l"/>
            <a:r>
              <a:rPr lang="en-US" altLang="zh-CN" sz="1800" dirty="0"/>
              <a:t>	</a:t>
            </a:r>
          </a:p>
          <a:p>
            <a:pPr algn="l"/>
            <a:r>
              <a:rPr lang="en-US" altLang="zh-CN" sz="1800" dirty="0"/>
              <a:t>	div1.innerHTML = `</a:t>
            </a:r>
          </a:p>
          <a:p>
            <a:pPr algn="l"/>
            <a:r>
              <a:rPr lang="en-US" altLang="zh-CN" sz="1800" dirty="0"/>
              <a:t>	&lt;div&gt;</a:t>
            </a:r>
          </a:p>
          <a:p>
            <a:pPr algn="l"/>
            <a:r>
              <a:rPr lang="en-US" altLang="zh-CN" sz="1800" dirty="0"/>
              <a:t>		&lt;b&gt;${</a:t>
            </a:r>
            <a:r>
              <a:rPr lang="en-US" altLang="zh-CN" sz="1800" dirty="0" err="1"/>
              <a:t>str</a:t>
            </a:r>
            <a:r>
              <a:rPr lang="en-US" altLang="zh-CN" sz="1800" dirty="0"/>
              <a:t>}&lt;/b&gt;</a:t>
            </a:r>
          </a:p>
          <a:p>
            <a:pPr algn="l"/>
            <a:r>
              <a:rPr lang="en-US" altLang="zh-CN" sz="1800" dirty="0"/>
              <a:t>		&lt;</a:t>
            </a:r>
            <a:r>
              <a:rPr lang="en-US" altLang="zh-CN" sz="1800" dirty="0" err="1"/>
              <a:t>i</a:t>
            </a:r>
            <a:r>
              <a:rPr lang="en-US" altLang="zh-CN" sz="1800" dirty="0"/>
              <a:t>&gt;${</a:t>
            </a:r>
            <a:r>
              <a:rPr lang="en-US" altLang="zh-CN" sz="1800" dirty="0" err="1"/>
              <a:t>a+b</a:t>
            </a:r>
            <a:r>
              <a:rPr lang="en-US" altLang="zh-CN" sz="1800" dirty="0"/>
              <a:t>}&lt;/</a:t>
            </a:r>
            <a:r>
              <a:rPr lang="en-US" altLang="zh-CN" sz="1800" dirty="0" err="1"/>
              <a:t>i</a:t>
            </a:r>
            <a:r>
              <a:rPr lang="en-US" altLang="zh-CN" sz="1800" dirty="0"/>
              <a:t>&gt;</a:t>
            </a:r>
          </a:p>
          <a:p>
            <a:pPr algn="l"/>
            <a:r>
              <a:rPr lang="en-US" altLang="zh-CN" sz="1800" dirty="0"/>
              <a:t>		&lt;u&gt;${</a:t>
            </a:r>
            <a:r>
              <a:rPr lang="en-US" altLang="zh-CN" sz="1800" dirty="0" err="1"/>
              <a:t>fn</a:t>
            </a:r>
            <a:r>
              <a:rPr lang="en-US" altLang="zh-CN" sz="1800" dirty="0"/>
              <a:t>()}&lt;/u&gt;</a:t>
            </a:r>
          </a:p>
          <a:p>
            <a:pPr algn="l"/>
            <a:r>
              <a:rPr lang="en-US" altLang="zh-CN" sz="1800" dirty="0"/>
              <a:t>	&lt;/div&gt;</a:t>
            </a:r>
          </a:p>
          <a:p>
            <a:pPr algn="l"/>
            <a:r>
              <a:rPr lang="en-US" altLang="zh-CN" sz="1800" dirty="0"/>
              <a:t>	`;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68613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字符串、数值、数组、函数扩展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zh-CN" altLang="en-US" sz="1800" dirty="0"/>
              <a:t>数值扩展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ES6</a:t>
            </a:r>
            <a:r>
              <a:rPr lang="zh-CN" altLang="en-US" sz="1800" dirty="0"/>
              <a:t>将全局方法</a:t>
            </a:r>
            <a:r>
              <a:rPr lang="en-US" altLang="zh-CN" sz="1800" dirty="0" err="1"/>
              <a:t>parseInt</a:t>
            </a:r>
            <a:r>
              <a:rPr lang="en-US" altLang="zh-CN" sz="1800" dirty="0"/>
              <a:t>()</a:t>
            </a:r>
            <a:r>
              <a:rPr lang="zh-CN" altLang="en-US" sz="1800" dirty="0"/>
              <a:t>和</a:t>
            </a:r>
            <a:r>
              <a:rPr lang="en-US" altLang="zh-CN" sz="1800" dirty="0" err="1"/>
              <a:t>parseFloat</a:t>
            </a:r>
            <a:r>
              <a:rPr lang="en-US" altLang="zh-CN" sz="1800" dirty="0"/>
              <a:t>()</a:t>
            </a:r>
            <a:r>
              <a:rPr lang="zh-CN" altLang="en-US" sz="1800" dirty="0"/>
              <a:t>，移植到</a:t>
            </a:r>
            <a:r>
              <a:rPr lang="en-US" altLang="zh-CN" sz="1800" dirty="0"/>
              <a:t>Number</a:t>
            </a:r>
            <a:r>
              <a:rPr lang="zh-CN" altLang="en-US" sz="1800" dirty="0"/>
              <a:t>对象上面，行为完全保持不变。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ES5</a:t>
            </a:r>
            <a:r>
              <a:rPr lang="zh-CN" altLang="en-US" sz="1800" dirty="0"/>
              <a:t>的写法</a:t>
            </a:r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 err="1"/>
              <a:t>parseInt</a:t>
            </a:r>
            <a:r>
              <a:rPr lang="en-US" altLang="zh-CN" sz="1800" dirty="0"/>
              <a:t>('12.34') // 12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parseFloat</a:t>
            </a:r>
            <a:r>
              <a:rPr lang="en-US" altLang="zh-CN" sz="1800" dirty="0"/>
              <a:t>('123.45#') // 123.45</a:t>
            </a:r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ES6</a:t>
            </a:r>
            <a:r>
              <a:rPr lang="zh-CN" altLang="en-US" sz="1800" dirty="0"/>
              <a:t>的写法</a:t>
            </a:r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 err="1"/>
              <a:t>Number.parseInt</a:t>
            </a:r>
            <a:r>
              <a:rPr lang="en-US" altLang="zh-CN" sz="1800" dirty="0"/>
              <a:t>('12.34') // 12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Number.parseFloat</a:t>
            </a:r>
            <a:r>
              <a:rPr lang="en-US" altLang="zh-CN" sz="1800" dirty="0"/>
              <a:t>('123.45#') // 123.45</a:t>
            </a:r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这样做的目的，是逐步减少全局性方法，使得语言逐步模块化。</a:t>
            </a:r>
          </a:p>
        </p:txBody>
      </p:sp>
    </p:spTree>
    <p:extLst>
      <p:ext uri="{BB962C8B-B14F-4D97-AF65-F5344CB8AC3E}">
        <p14:creationId xmlns:p14="http://schemas.microsoft.com/office/powerpoint/2010/main" val="1705810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字符串、数值、数组、函数扩展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en-US" altLang="zh-CN" sz="1400" dirty="0" err="1"/>
              <a:t>Number.isInteger</a:t>
            </a:r>
            <a:r>
              <a:rPr lang="en-US" altLang="zh-CN" sz="1400" dirty="0"/>
              <a:t>()</a:t>
            </a:r>
            <a:r>
              <a:rPr lang="zh-CN" altLang="en-US" sz="1400" dirty="0"/>
              <a:t>用来判断一个值是否为整数。需要注意的是，在</a:t>
            </a:r>
            <a:r>
              <a:rPr lang="en-US" altLang="zh-CN" sz="1400" dirty="0"/>
              <a:t>JavaScript</a:t>
            </a:r>
            <a:r>
              <a:rPr lang="zh-CN" altLang="en-US" sz="1400" dirty="0"/>
              <a:t>内部，整数和浮点数是同样的储存方法，所以</a:t>
            </a:r>
            <a:r>
              <a:rPr lang="en-US" altLang="zh-CN" sz="1400" dirty="0"/>
              <a:t>3</a:t>
            </a:r>
            <a:r>
              <a:rPr lang="zh-CN" altLang="en-US" sz="1400" dirty="0"/>
              <a:t>和</a:t>
            </a:r>
            <a:r>
              <a:rPr lang="en-US" altLang="zh-CN" sz="1400" dirty="0"/>
              <a:t>3.0</a:t>
            </a:r>
            <a:r>
              <a:rPr lang="zh-CN" altLang="en-US" sz="1400" dirty="0"/>
              <a:t>被视为同一个值。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Number.isInteger</a:t>
            </a:r>
            <a:r>
              <a:rPr lang="en-US" altLang="zh-CN" sz="1400" dirty="0"/>
              <a:t>(25) // true</a:t>
            </a:r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Number.isInteger</a:t>
            </a:r>
            <a:r>
              <a:rPr lang="en-US" altLang="zh-CN" sz="1400" dirty="0"/>
              <a:t>(25.0) // true</a:t>
            </a:r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Number.isInteger</a:t>
            </a:r>
            <a:r>
              <a:rPr lang="en-US" altLang="zh-CN" sz="1400" dirty="0"/>
              <a:t>(25.1) // false</a:t>
            </a:r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Number.isInteger</a:t>
            </a:r>
            <a:r>
              <a:rPr lang="en-US" altLang="zh-CN" sz="1400" dirty="0"/>
              <a:t>("15") // false</a:t>
            </a:r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Number.isInteger</a:t>
            </a:r>
            <a:r>
              <a:rPr lang="en-US" altLang="zh-CN" sz="1400" dirty="0"/>
              <a:t>(true) // false</a:t>
            </a:r>
          </a:p>
          <a:p>
            <a:pPr algn="l"/>
            <a:endParaRPr lang="en-US" altLang="zh-CN" sz="1400" dirty="0"/>
          </a:p>
          <a:p>
            <a:pPr algn="l"/>
            <a:r>
              <a:rPr lang="en-US" altLang="zh-CN" sz="1400" dirty="0" err="1"/>
              <a:t>Math.trunc</a:t>
            </a:r>
            <a:r>
              <a:rPr lang="zh-CN" altLang="en-US" sz="1400" dirty="0"/>
              <a:t>方法用于去除一个数的小数部分，返回整数部分。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Math.trunc</a:t>
            </a:r>
            <a:r>
              <a:rPr lang="en-US" altLang="zh-CN" sz="1400" dirty="0"/>
              <a:t>(4.1) // 4</a:t>
            </a:r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Math.trunc</a:t>
            </a:r>
            <a:r>
              <a:rPr lang="en-US" altLang="zh-CN" sz="1400" dirty="0"/>
              <a:t>(4.9) // 4</a:t>
            </a:r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Math.trunc</a:t>
            </a:r>
            <a:r>
              <a:rPr lang="en-US" altLang="zh-CN" sz="1400" dirty="0"/>
              <a:t>(-4.1) // -4</a:t>
            </a:r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Math.trunc</a:t>
            </a:r>
            <a:r>
              <a:rPr lang="en-US" altLang="zh-CN" sz="1400" dirty="0"/>
              <a:t>(-4.9) // -4</a:t>
            </a:r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Math.trunc</a:t>
            </a:r>
            <a:r>
              <a:rPr lang="en-US" altLang="zh-CN" sz="1400" dirty="0"/>
              <a:t>(-0.1234) // -0</a:t>
            </a:r>
          </a:p>
        </p:txBody>
      </p:sp>
    </p:spTree>
    <p:extLst>
      <p:ext uri="{BB962C8B-B14F-4D97-AF65-F5344CB8AC3E}">
        <p14:creationId xmlns:p14="http://schemas.microsoft.com/office/powerpoint/2010/main" val="1431042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字符串、数值、数组、函数扩展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en-US" altLang="zh-CN" sz="1400" dirty="0" err="1"/>
              <a:t>Math.sign</a:t>
            </a:r>
            <a:r>
              <a:rPr lang="zh-CN" altLang="en-US" sz="1400" dirty="0"/>
              <a:t>方法用来判断一个数到底是正数、负数、还是零。</a:t>
            </a:r>
          </a:p>
          <a:p>
            <a:pPr algn="l"/>
            <a:endParaRPr lang="zh-CN" altLang="en-US" sz="1400" dirty="0"/>
          </a:p>
          <a:p>
            <a:pPr algn="l"/>
            <a:r>
              <a:rPr lang="zh-CN" altLang="en-US" sz="1400" dirty="0"/>
              <a:t>它会返回五种值。</a:t>
            </a:r>
          </a:p>
          <a:p>
            <a:pPr algn="l"/>
            <a:r>
              <a:rPr lang="en-US" altLang="zh-CN" sz="1400" dirty="0"/>
              <a:t>	</a:t>
            </a:r>
            <a:r>
              <a:rPr lang="zh-CN" altLang="en-US" sz="1400" dirty="0"/>
              <a:t>参数为正数，返回</a:t>
            </a:r>
            <a:r>
              <a:rPr lang="en-US" altLang="zh-CN" sz="1400" dirty="0"/>
              <a:t>+1</a:t>
            </a:r>
            <a:r>
              <a:rPr lang="zh-CN" altLang="en-US" sz="1400" dirty="0"/>
              <a:t>；</a:t>
            </a:r>
          </a:p>
          <a:p>
            <a:pPr algn="l"/>
            <a:r>
              <a:rPr lang="en-US" altLang="zh-CN" sz="1400" dirty="0"/>
              <a:t>	</a:t>
            </a:r>
            <a:r>
              <a:rPr lang="zh-CN" altLang="en-US" sz="1400" dirty="0"/>
              <a:t>参数为负数，返回</a:t>
            </a:r>
            <a:r>
              <a:rPr lang="en-US" altLang="zh-CN" sz="1400" dirty="0"/>
              <a:t>-1</a:t>
            </a:r>
            <a:r>
              <a:rPr lang="zh-CN" altLang="en-US" sz="1400" dirty="0"/>
              <a:t>；</a:t>
            </a:r>
          </a:p>
          <a:p>
            <a:pPr algn="l"/>
            <a:r>
              <a:rPr lang="en-US" altLang="zh-CN" sz="1400" dirty="0"/>
              <a:t>	</a:t>
            </a:r>
            <a:r>
              <a:rPr lang="zh-CN" altLang="en-US" sz="1400" dirty="0"/>
              <a:t>参数为</a:t>
            </a:r>
            <a:r>
              <a:rPr lang="en-US" altLang="zh-CN" sz="1400" dirty="0"/>
              <a:t>0</a:t>
            </a:r>
            <a:r>
              <a:rPr lang="zh-CN" altLang="en-US" sz="1400" dirty="0"/>
              <a:t>，返回</a:t>
            </a:r>
            <a:r>
              <a:rPr lang="en-US" altLang="zh-CN" sz="1400" dirty="0"/>
              <a:t>0</a:t>
            </a:r>
            <a:r>
              <a:rPr lang="zh-CN" altLang="en-US" sz="1400" dirty="0"/>
              <a:t>；</a:t>
            </a:r>
          </a:p>
          <a:p>
            <a:pPr algn="l"/>
            <a:r>
              <a:rPr lang="en-US" altLang="zh-CN" sz="1400" dirty="0"/>
              <a:t>	</a:t>
            </a:r>
            <a:r>
              <a:rPr lang="zh-CN" altLang="en-US" sz="1400" dirty="0"/>
              <a:t>参数为</a:t>
            </a:r>
            <a:r>
              <a:rPr lang="en-US" altLang="zh-CN" sz="1400" dirty="0"/>
              <a:t>-0</a:t>
            </a:r>
            <a:r>
              <a:rPr lang="zh-CN" altLang="en-US" sz="1400" dirty="0"/>
              <a:t>，返回</a:t>
            </a:r>
            <a:r>
              <a:rPr lang="en-US" altLang="zh-CN" sz="1400" dirty="0"/>
              <a:t>-0;</a:t>
            </a:r>
          </a:p>
          <a:p>
            <a:pPr algn="l"/>
            <a:r>
              <a:rPr lang="en-US" altLang="zh-CN" sz="1400" dirty="0"/>
              <a:t>	</a:t>
            </a:r>
            <a:r>
              <a:rPr lang="zh-CN" altLang="en-US" sz="1400" dirty="0"/>
              <a:t>其他值，返回</a:t>
            </a:r>
            <a:r>
              <a:rPr lang="en-US" altLang="zh-CN" sz="1400" dirty="0" err="1"/>
              <a:t>NaN</a:t>
            </a:r>
            <a:r>
              <a:rPr lang="zh-CN" altLang="en-US" sz="1400" dirty="0"/>
              <a:t>。</a:t>
            </a:r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Math.sign</a:t>
            </a:r>
            <a:r>
              <a:rPr lang="en-US" altLang="zh-CN" sz="1400" dirty="0"/>
              <a:t>(-5) // -1</a:t>
            </a:r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Math.sign</a:t>
            </a:r>
            <a:r>
              <a:rPr lang="en-US" altLang="zh-CN" sz="1400" dirty="0"/>
              <a:t>(5) // +1</a:t>
            </a:r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Math.sign</a:t>
            </a:r>
            <a:r>
              <a:rPr lang="en-US" altLang="zh-CN" sz="1400" dirty="0"/>
              <a:t>(0) // +0</a:t>
            </a:r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Math.sign</a:t>
            </a:r>
            <a:r>
              <a:rPr lang="en-US" altLang="zh-CN" sz="1400" dirty="0"/>
              <a:t>(-0) // -0</a:t>
            </a:r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Math.sign</a:t>
            </a:r>
            <a:r>
              <a:rPr lang="en-US" altLang="zh-CN" sz="1400" dirty="0"/>
              <a:t>(</a:t>
            </a:r>
            <a:r>
              <a:rPr lang="en-US" altLang="zh-CN" sz="1400" dirty="0" err="1"/>
              <a:t>NaN</a:t>
            </a:r>
            <a:r>
              <a:rPr lang="en-US" altLang="zh-CN" sz="1400" dirty="0"/>
              <a:t>) // </a:t>
            </a:r>
            <a:r>
              <a:rPr lang="en-US" altLang="zh-CN" sz="1400" dirty="0" err="1"/>
              <a:t>NaN</a:t>
            </a:r>
            <a:endParaRPr lang="en-US" altLang="zh-CN" sz="1400" dirty="0"/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Math.sign</a:t>
            </a:r>
            <a:r>
              <a:rPr lang="en-US" altLang="zh-CN" sz="1400" dirty="0"/>
              <a:t>('foo'); // </a:t>
            </a:r>
            <a:r>
              <a:rPr lang="en-US" altLang="zh-CN" sz="1400" dirty="0" err="1"/>
              <a:t>NaN</a:t>
            </a:r>
            <a:endParaRPr lang="en-US" altLang="zh-CN" sz="1400" dirty="0"/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Math.sign</a:t>
            </a:r>
            <a:r>
              <a:rPr lang="en-US" altLang="zh-CN" sz="1400" dirty="0"/>
              <a:t>();      // </a:t>
            </a:r>
            <a:r>
              <a:rPr lang="en-US" altLang="zh-CN" sz="1400" dirty="0" err="1"/>
              <a:t>NaN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943299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字符串、数值、数组、函数扩展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zh-CN" altLang="en-US" sz="1400" dirty="0"/>
              <a:t>数组扩展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 err="1"/>
              <a:t>Array.from</a:t>
            </a:r>
            <a:r>
              <a:rPr lang="zh-CN" altLang="en-US" sz="1400" dirty="0"/>
              <a:t>方法用于将类似数组的对象或可遍历的对象转为真正的数组（用</a:t>
            </a:r>
            <a:r>
              <a:rPr lang="en-US" altLang="zh-CN" sz="1400" dirty="0" err="1"/>
              <a:t>ff</a:t>
            </a:r>
            <a:r>
              <a:rPr lang="zh-CN" altLang="en-US" sz="1400" dirty="0"/>
              <a:t>可看到数据类型）。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 err="1"/>
              <a:t>NodeList</a:t>
            </a:r>
            <a:r>
              <a:rPr lang="zh-CN" altLang="en-US" sz="1400" dirty="0"/>
              <a:t>对象</a:t>
            </a:r>
          </a:p>
          <a:p>
            <a:pPr algn="l"/>
            <a:r>
              <a:rPr lang="en-US" altLang="zh-CN" sz="1400" dirty="0"/>
              <a:t>	let </a:t>
            </a:r>
            <a:r>
              <a:rPr lang="en-US" altLang="zh-CN" sz="1400" dirty="0" err="1"/>
              <a:t>ps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document.querySelectorAll</a:t>
            </a:r>
            <a:r>
              <a:rPr lang="en-US" altLang="zh-CN" sz="1400" dirty="0"/>
              <a:t>('p');</a:t>
            </a:r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Array.from</a:t>
            </a:r>
            <a:r>
              <a:rPr lang="en-US" altLang="zh-CN" sz="1400" dirty="0"/>
              <a:t>(</a:t>
            </a:r>
            <a:r>
              <a:rPr lang="en-US" altLang="zh-CN" sz="1400" dirty="0" err="1"/>
              <a:t>ps</a:t>
            </a:r>
            <a:r>
              <a:rPr lang="en-US" altLang="zh-CN" sz="1400" dirty="0"/>
              <a:t>).</a:t>
            </a:r>
            <a:r>
              <a:rPr lang="en-US" altLang="zh-CN" sz="1400" dirty="0" err="1"/>
              <a:t>forEach</a:t>
            </a:r>
            <a:r>
              <a:rPr lang="en-US" altLang="zh-CN" sz="1400" dirty="0"/>
              <a:t>(function (p) {</a:t>
            </a:r>
          </a:p>
          <a:p>
            <a:pPr algn="l"/>
            <a:r>
              <a:rPr lang="en-US" altLang="zh-CN" sz="1400" dirty="0"/>
              <a:t>		console.log(p);</a:t>
            </a:r>
          </a:p>
          <a:p>
            <a:pPr algn="l"/>
            <a:r>
              <a:rPr lang="en-US" altLang="zh-CN" sz="1400" dirty="0"/>
              <a:t>	});</a:t>
            </a:r>
          </a:p>
          <a:p>
            <a:pPr algn="l"/>
            <a:endParaRPr lang="en-US" altLang="zh-CN" sz="1400" dirty="0"/>
          </a:p>
          <a:p>
            <a:pPr algn="l"/>
            <a:r>
              <a:rPr lang="en-US" altLang="zh-CN" sz="1400" dirty="0"/>
              <a:t>arguments</a:t>
            </a:r>
            <a:r>
              <a:rPr lang="zh-CN" altLang="en-US" sz="1400" dirty="0"/>
              <a:t>对象</a:t>
            </a:r>
          </a:p>
          <a:p>
            <a:pPr algn="l"/>
            <a:r>
              <a:rPr lang="en-US" altLang="zh-CN" sz="1400" dirty="0"/>
              <a:t>	function foo() {</a:t>
            </a:r>
          </a:p>
          <a:p>
            <a:pPr algn="l"/>
            <a:r>
              <a:rPr lang="en-US" altLang="zh-CN" sz="1400" dirty="0"/>
              <a:t>		</a:t>
            </a:r>
            <a:r>
              <a:rPr lang="en-US" altLang="zh-CN" sz="1400" dirty="0" err="1"/>
              <a:t>var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args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Array.from</a:t>
            </a:r>
            <a:r>
              <a:rPr lang="en-US" altLang="zh-CN" sz="1400" dirty="0"/>
              <a:t>(arguments);</a:t>
            </a:r>
          </a:p>
          <a:p>
            <a:pPr algn="l"/>
            <a:r>
              <a:rPr lang="en-US" altLang="zh-CN" sz="1400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026406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字符串、数值、数组、函数扩展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zh-CN" altLang="en-US" sz="1400" dirty="0"/>
              <a:t>数组实例的</a:t>
            </a:r>
            <a:r>
              <a:rPr lang="en-US" altLang="zh-CN" sz="1400" dirty="0"/>
              <a:t>find</a:t>
            </a:r>
            <a:r>
              <a:rPr lang="zh-CN" altLang="en-US" sz="1400" dirty="0"/>
              <a:t>方法，用于找出第一个符合条件的数组成员。它的参数是一个回调函数，所有数组成员依次执行该回调函数，直到找出第一个返回值为</a:t>
            </a:r>
            <a:r>
              <a:rPr lang="en-US" altLang="zh-CN" sz="1400" dirty="0"/>
              <a:t>true</a:t>
            </a:r>
            <a:r>
              <a:rPr lang="zh-CN" altLang="en-US" sz="1400" dirty="0"/>
              <a:t>的成员，然后返回该成员。如果没有符合条件的成员，则返回</a:t>
            </a:r>
            <a:r>
              <a:rPr lang="en-US" altLang="zh-CN" sz="1400" dirty="0"/>
              <a:t>undefined</a:t>
            </a:r>
            <a:r>
              <a:rPr lang="zh-CN" altLang="en-US" sz="1400" dirty="0"/>
              <a:t>。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	[1, 5, 10, 15].find(function(value, index, </a:t>
            </a:r>
            <a:r>
              <a:rPr lang="en-US" altLang="zh-CN" sz="1400" dirty="0" err="1"/>
              <a:t>arr</a:t>
            </a:r>
            <a:r>
              <a:rPr lang="en-US" altLang="zh-CN" sz="1400" dirty="0"/>
              <a:t>) {</a:t>
            </a:r>
          </a:p>
          <a:p>
            <a:pPr algn="l"/>
            <a:r>
              <a:rPr lang="en-US" altLang="zh-CN" sz="1400" dirty="0"/>
              <a:t>		return value &gt; 9;</a:t>
            </a:r>
          </a:p>
          <a:p>
            <a:pPr algn="l"/>
            <a:r>
              <a:rPr lang="en-US" altLang="zh-CN" sz="1400" dirty="0"/>
              <a:t>	}) // 10</a:t>
            </a:r>
          </a:p>
          <a:p>
            <a:pPr algn="l"/>
            <a:endParaRPr lang="en-US" altLang="zh-CN" sz="1400" dirty="0"/>
          </a:p>
          <a:p>
            <a:pPr algn="l"/>
            <a:endParaRPr lang="en-US" altLang="zh-CN" sz="1400" dirty="0"/>
          </a:p>
          <a:p>
            <a:pPr algn="l"/>
            <a:r>
              <a:rPr lang="zh-CN" altLang="en-US" sz="1400" dirty="0"/>
              <a:t>数组实例的</a:t>
            </a:r>
            <a:r>
              <a:rPr lang="en-US" altLang="zh-CN" sz="1400" dirty="0" err="1"/>
              <a:t>findIndex</a:t>
            </a:r>
            <a:r>
              <a:rPr lang="zh-CN" altLang="en-US" sz="1400" dirty="0"/>
              <a:t>方法的用法与</a:t>
            </a:r>
            <a:r>
              <a:rPr lang="en-US" altLang="zh-CN" sz="1400" dirty="0"/>
              <a:t>find</a:t>
            </a:r>
            <a:r>
              <a:rPr lang="zh-CN" altLang="en-US" sz="1400" dirty="0"/>
              <a:t>方法非常类似，返回第一个符合条件的数组成员的位置，如果所有成员都不符合条件，则返回</a:t>
            </a:r>
            <a:r>
              <a:rPr lang="en-US" altLang="zh-CN" sz="1400" dirty="0"/>
              <a:t>-1</a:t>
            </a:r>
            <a:r>
              <a:rPr lang="zh-CN" altLang="en-US" sz="1400" dirty="0"/>
              <a:t>。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	[1, 5, 10, 15].</a:t>
            </a:r>
            <a:r>
              <a:rPr lang="en-US" altLang="zh-CN" sz="1400" dirty="0" err="1"/>
              <a:t>findIndex</a:t>
            </a:r>
            <a:r>
              <a:rPr lang="en-US" altLang="zh-CN" sz="1400" dirty="0"/>
              <a:t>(function(value, index, </a:t>
            </a:r>
            <a:r>
              <a:rPr lang="en-US" altLang="zh-CN" sz="1400" dirty="0" err="1"/>
              <a:t>arr</a:t>
            </a:r>
            <a:r>
              <a:rPr lang="en-US" altLang="zh-CN" sz="1400" dirty="0"/>
              <a:t>) {</a:t>
            </a:r>
          </a:p>
          <a:p>
            <a:pPr algn="l"/>
            <a:r>
              <a:rPr lang="en-US" altLang="zh-CN" sz="1400" dirty="0"/>
              <a:t>		return value &gt; 9;</a:t>
            </a:r>
          </a:p>
          <a:p>
            <a:pPr algn="l"/>
            <a:r>
              <a:rPr lang="en-US" altLang="zh-CN" sz="1400" dirty="0"/>
              <a:t>	}) // 2</a:t>
            </a:r>
          </a:p>
        </p:txBody>
      </p:sp>
    </p:spTree>
    <p:extLst>
      <p:ext uri="{BB962C8B-B14F-4D97-AF65-F5344CB8AC3E}">
        <p14:creationId xmlns:p14="http://schemas.microsoft.com/office/powerpoint/2010/main" val="1864364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什么是</a:t>
            </a:r>
            <a:r>
              <a:rPr lang="en-US" altLang="zh-CN" sz="4000" dirty="0" smtClean="0"/>
              <a:t>ES6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en-US" altLang="zh-CN" sz="1200" dirty="0" err="1"/>
              <a:t>ECMAScript</a:t>
            </a:r>
            <a:r>
              <a:rPr lang="en-US" altLang="zh-CN" sz="1200" dirty="0"/>
              <a:t> 6.0</a:t>
            </a:r>
            <a:r>
              <a:rPr lang="zh-CN" altLang="en-US" sz="1200" dirty="0"/>
              <a:t>（以下简称 </a:t>
            </a:r>
            <a:r>
              <a:rPr lang="en-US" altLang="zh-CN" sz="1200" dirty="0"/>
              <a:t>ES6</a:t>
            </a:r>
            <a:r>
              <a:rPr lang="zh-CN" altLang="en-US" sz="1200" dirty="0"/>
              <a:t>）是 </a:t>
            </a:r>
            <a:r>
              <a:rPr lang="en-US" altLang="zh-CN" sz="1200" dirty="0"/>
              <a:t>JavaScript </a:t>
            </a:r>
            <a:r>
              <a:rPr lang="zh-CN" altLang="en-US" sz="1200" dirty="0"/>
              <a:t>语言的下一代标准，已经在</a:t>
            </a:r>
            <a:r>
              <a:rPr lang="en-US" altLang="zh-CN" sz="1200" dirty="0"/>
              <a:t>2015</a:t>
            </a:r>
            <a:r>
              <a:rPr lang="zh-CN" altLang="en-US" sz="1200" dirty="0"/>
              <a:t>年</a:t>
            </a:r>
            <a:r>
              <a:rPr lang="en-US" altLang="zh-CN" sz="1200" dirty="0"/>
              <a:t>6</a:t>
            </a:r>
            <a:r>
              <a:rPr lang="zh-CN" altLang="en-US" sz="1200" dirty="0"/>
              <a:t>月正式发布了。</a:t>
            </a:r>
          </a:p>
          <a:p>
            <a:pPr algn="l"/>
            <a:endParaRPr lang="zh-CN" altLang="en-US" sz="1200" dirty="0"/>
          </a:p>
          <a:p>
            <a:pPr algn="l"/>
            <a:r>
              <a:rPr lang="en-US" altLang="zh-CN" sz="1200" dirty="0"/>
              <a:t>1996</a:t>
            </a:r>
            <a:r>
              <a:rPr lang="zh-CN" altLang="en-US" sz="1200" dirty="0"/>
              <a:t>年</a:t>
            </a:r>
            <a:r>
              <a:rPr lang="en-US" altLang="zh-CN" sz="1200" dirty="0"/>
              <a:t>11</a:t>
            </a:r>
            <a:r>
              <a:rPr lang="zh-CN" altLang="en-US" sz="1200" dirty="0"/>
              <a:t>月，</a:t>
            </a:r>
            <a:r>
              <a:rPr lang="en-US" altLang="zh-CN" sz="1200" dirty="0"/>
              <a:t>JavaScript </a:t>
            </a:r>
            <a:r>
              <a:rPr lang="zh-CN" altLang="en-US" sz="1200" dirty="0"/>
              <a:t>的创造者 </a:t>
            </a:r>
            <a:r>
              <a:rPr lang="en-US" altLang="zh-CN" sz="1200" dirty="0"/>
              <a:t>Netscape </a:t>
            </a:r>
            <a:r>
              <a:rPr lang="zh-CN" altLang="en-US" sz="1200" dirty="0"/>
              <a:t>公司，决定将 </a:t>
            </a:r>
            <a:r>
              <a:rPr lang="en-US" altLang="zh-CN" sz="1200" dirty="0"/>
              <a:t>JavaScript </a:t>
            </a:r>
            <a:r>
              <a:rPr lang="zh-CN" altLang="en-US" sz="1200" dirty="0"/>
              <a:t>提交给国际标准化组织</a:t>
            </a:r>
            <a:r>
              <a:rPr lang="en-US" altLang="zh-CN" sz="1200" dirty="0"/>
              <a:t>ECMA</a:t>
            </a:r>
            <a:r>
              <a:rPr lang="zh-CN" altLang="en-US" sz="1200" dirty="0"/>
              <a:t>，希望这种语言能够成为国际标准。次年，</a:t>
            </a:r>
            <a:r>
              <a:rPr lang="en-US" altLang="zh-CN" sz="1200" dirty="0"/>
              <a:t>ECMA </a:t>
            </a:r>
            <a:r>
              <a:rPr lang="zh-CN" altLang="en-US" sz="1200" dirty="0"/>
              <a:t>发布</a:t>
            </a:r>
            <a:r>
              <a:rPr lang="en-US" altLang="zh-CN" sz="1200" dirty="0"/>
              <a:t>262</a:t>
            </a:r>
            <a:r>
              <a:rPr lang="zh-CN" altLang="en-US" sz="1200" dirty="0"/>
              <a:t>号标准文件（</a:t>
            </a:r>
            <a:r>
              <a:rPr lang="en-US" altLang="zh-CN" sz="1200" dirty="0"/>
              <a:t>ECMA-262</a:t>
            </a:r>
            <a:r>
              <a:rPr lang="zh-CN" altLang="en-US" sz="1200" dirty="0"/>
              <a:t>）的第一版，规定了浏览器脚本语言的标准，并将这种语言称为 </a:t>
            </a:r>
            <a:r>
              <a:rPr lang="en-US" altLang="zh-CN" sz="1200" dirty="0" err="1"/>
              <a:t>ECMAScript</a:t>
            </a:r>
            <a:r>
              <a:rPr lang="zh-CN" altLang="en-US" sz="1200" dirty="0"/>
              <a:t>，这个版本就是</a:t>
            </a:r>
            <a:r>
              <a:rPr lang="en-US" altLang="zh-CN" sz="1200" dirty="0"/>
              <a:t>1.0</a:t>
            </a:r>
            <a:r>
              <a:rPr lang="zh-CN" altLang="en-US" sz="1200" dirty="0"/>
              <a:t>版。</a:t>
            </a:r>
          </a:p>
          <a:p>
            <a:pPr algn="l"/>
            <a:endParaRPr lang="zh-CN" altLang="en-US" sz="1200" dirty="0"/>
          </a:p>
          <a:p>
            <a:pPr algn="l"/>
            <a:r>
              <a:rPr lang="en-US" altLang="zh-CN" sz="1200" dirty="0" err="1"/>
              <a:t>ECMAScript</a:t>
            </a:r>
            <a:r>
              <a:rPr lang="en-US" altLang="zh-CN" sz="1200" dirty="0"/>
              <a:t> </a:t>
            </a:r>
            <a:r>
              <a:rPr lang="zh-CN" altLang="en-US" sz="1200" dirty="0"/>
              <a:t>和 </a:t>
            </a:r>
            <a:r>
              <a:rPr lang="en-US" altLang="zh-CN" sz="1200" dirty="0"/>
              <a:t>JavaScript </a:t>
            </a:r>
            <a:r>
              <a:rPr lang="zh-CN" altLang="en-US" sz="1200" dirty="0"/>
              <a:t>的关系是，前者是后者的规格，后者是前者的一种实现。</a:t>
            </a:r>
          </a:p>
          <a:p>
            <a:pPr algn="l"/>
            <a:endParaRPr lang="zh-CN" altLang="en-US" sz="1200" dirty="0"/>
          </a:p>
          <a:p>
            <a:pPr algn="l"/>
            <a:r>
              <a:rPr lang="en-US" altLang="zh-CN" sz="1200" dirty="0"/>
              <a:t>ES6 </a:t>
            </a:r>
            <a:r>
              <a:rPr lang="zh-CN" altLang="en-US" sz="1200" dirty="0"/>
              <a:t>和 </a:t>
            </a:r>
            <a:r>
              <a:rPr lang="en-US" altLang="zh-CN" sz="1200" dirty="0" err="1"/>
              <a:t>ECMAScript</a:t>
            </a:r>
            <a:r>
              <a:rPr lang="en-US" altLang="zh-CN" sz="1200" dirty="0"/>
              <a:t> 2015 </a:t>
            </a:r>
            <a:r>
              <a:rPr lang="zh-CN" altLang="en-US" sz="1200" dirty="0"/>
              <a:t>的关系：</a:t>
            </a:r>
            <a:r>
              <a:rPr lang="en-US" altLang="zh-CN" sz="1200" dirty="0"/>
              <a:t>2011</a:t>
            </a:r>
            <a:r>
              <a:rPr lang="zh-CN" altLang="en-US" sz="1200" dirty="0"/>
              <a:t>年，</a:t>
            </a:r>
            <a:r>
              <a:rPr lang="en-US" altLang="zh-CN" sz="1200" dirty="0" err="1"/>
              <a:t>ECMAScript</a:t>
            </a:r>
            <a:r>
              <a:rPr lang="en-US" altLang="zh-CN" sz="1200" dirty="0"/>
              <a:t> 5.1</a:t>
            </a:r>
            <a:r>
              <a:rPr lang="zh-CN" altLang="en-US" sz="1200" dirty="0"/>
              <a:t>版发布后，就开始制定</a:t>
            </a:r>
            <a:r>
              <a:rPr lang="en-US" altLang="zh-CN" sz="1200" dirty="0"/>
              <a:t>6.0</a:t>
            </a:r>
            <a:r>
              <a:rPr lang="zh-CN" altLang="en-US" sz="1200" dirty="0"/>
              <a:t>版了。因此，</a:t>
            </a:r>
            <a:r>
              <a:rPr lang="en-US" altLang="zh-CN" sz="1200" dirty="0"/>
              <a:t>ES6 </a:t>
            </a:r>
            <a:r>
              <a:rPr lang="zh-CN" altLang="en-US" sz="1200" dirty="0"/>
              <a:t>这个词的原意，就是指 </a:t>
            </a:r>
            <a:r>
              <a:rPr lang="en-US" altLang="zh-CN" sz="1200" dirty="0"/>
              <a:t>JavaScript </a:t>
            </a:r>
            <a:r>
              <a:rPr lang="zh-CN" altLang="en-US" sz="1200" dirty="0"/>
              <a:t>语言的下一个版本。</a:t>
            </a:r>
          </a:p>
          <a:p>
            <a:pPr algn="l"/>
            <a:endParaRPr lang="zh-CN" altLang="en-US" sz="1200" dirty="0"/>
          </a:p>
          <a:p>
            <a:pPr algn="l"/>
            <a:r>
              <a:rPr lang="en-US" altLang="zh-CN" sz="1200" dirty="0"/>
              <a:t>ES6 </a:t>
            </a:r>
            <a:r>
              <a:rPr lang="zh-CN" altLang="en-US" sz="1200" dirty="0"/>
              <a:t>的第一个版本，就这样在</a:t>
            </a:r>
            <a:r>
              <a:rPr lang="en-US" altLang="zh-CN" sz="1200" dirty="0"/>
              <a:t>2015</a:t>
            </a:r>
            <a:r>
              <a:rPr lang="zh-CN" altLang="en-US" sz="1200" dirty="0"/>
              <a:t>年</a:t>
            </a:r>
            <a:r>
              <a:rPr lang="en-US" altLang="zh-CN" sz="1200" dirty="0"/>
              <a:t>6</a:t>
            </a:r>
            <a:r>
              <a:rPr lang="zh-CN" altLang="en-US" sz="1200" dirty="0"/>
              <a:t>月发布了，正式名称就是</a:t>
            </a:r>
            <a:r>
              <a:rPr lang="en-US" altLang="zh-CN" sz="1200" dirty="0"/>
              <a:t>《</a:t>
            </a:r>
            <a:r>
              <a:rPr lang="en-US" altLang="zh-CN" sz="1200" dirty="0" err="1"/>
              <a:t>ECMAScript</a:t>
            </a:r>
            <a:r>
              <a:rPr lang="en-US" altLang="zh-CN" sz="1200" dirty="0"/>
              <a:t> 2015</a:t>
            </a:r>
            <a:r>
              <a:rPr lang="zh-CN" altLang="en-US" sz="1200" dirty="0"/>
              <a:t>标准</a:t>
            </a:r>
            <a:r>
              <a:rPr lang="en-US" altLang="zh-CN" sz="1200" dirty="0"/>
              <a:t>》</a:t>
            </a:r>
            <a:r>
              <a:rPr lang="zh-CN" altLang="en-US" sz="1200" dirty="0"/>
              <a:t>（简称 </a:t>
            </a:r>
            <a:r>
              <a:rPr lang="en-US" altLang="zh-CN" sz="1200" dirty="0"/>
              <a:t>ES2015</a:t>
            </a:r>
            <a:r>
              <a:rPr lang="zh-CN" altLang="en-US" sz="1200" dirty="0"/>
              <a:t>）。</a:t>
            </a:r>
            <a:r>
              <a:rPr lang="en-US" altLang="zh-CN" sz="1200" dirty="0"/>
              <a:t>2016</a:t>
            </a:r>
            <a:r>
              <a:rPr lang="zh-CN" altLang="en-US" sz="1200" dirty="0"/>
              <a:t>年</a:t>
            </a:r>
            <a:r>
              <a:rPr lang="en-US" altLang="zh-CN" sz="1200" dirty="0"/>
              <a:t>6</a:t>
            </a:r>
            <a:r>
              <a:rPr lang="zh-CN" altLang="en-US" sz="1200" dirty="0"/>
              <a:t>月，小幅修订的</a:t>
            </a:r>
            <a:r>
              <a:rPr lang="en-US" altLang="zh-CN" sz="1200" dirty="0"/>
              <a:t>《</a:t>
            </a:r>
            <a:r>
              <a:rPr lang="en-US" altLang="zh-CN" sz="1200" dirty="0" err="1"/>
              <a:t>ECMAScript</a:t>
            </a:r>
            <a:r>
              <a:rPr lang="en-US" altLang="zh-CN" sz="1200" dirty="0"/>
              <a:t> 2016</a:t>
            </a:r>
            <a:r>
              <a:rPr lang="zh-CN" altLang="en-US" sz="1200" dirty="0"/>
              <a:t>标准</a:t>
            </a:r>
            <a:r>
              <a:rPr lang="en-US" altLang="zh-CN" sz="1200" dirty="0"/>
              <a:t>》</a:t>
            </a:r>
            <a:r>
              <a:rPr lang="zh-CN" altLang="en-US" sz="1200" dirty="0"/>
              <a:t>（简称 </a:t>
            </a:r>
            <a:r>
              <a:rPr lang="en-US" altLang="zh-CN" sz="1200" dirty="0"/>
              <a:t>ES2016</a:t>
            </a:r>
            <a:r>
              <a:rPr lang="zh-CN" altLang="en-US" sz="1200" dirty="0"/>
              <a:t>）如期发布，这个版本可以看作是 </a:t>
            </a:r>
            <a:r>
              <a:rPr lang="en-US" altLang="zh-CN" sz="1200" dirty="0"/>
              <a:t>ES6.1 </a:t>
            </a:r>
            <a:r>
              <a:rPr lang="zh-CN" altLang="en-US" sz="1200" dirty="0"/>
              <a:t>版，因为两者的差异非常小，基本上是同一个标准。根据计划，</a:t>
            </a:r>
            <a:r>
              <a:rPr lang="en-US" altLang="zh-CN" sz="1200" dirty="0"/>
              <a:t>2017</a:t>
            </a:r>
            <a:r>
              <a:rPr lang="zh-CN" altLang="en-US" sz="1200" dirty="0"/>
              <a:t>年</a:t>
            </a:r>
            <a:r>
              <a:rPr lang="en-US" altLang="zh-CN" sz="1200" dirty="0"/>
              <a:t>6</a:t>
            </a:r>
            <a:r>
              <a:rPr lang="zh-CN" altLang="en-US" sz="1200" dirty="0"/>
              <a:t>月发布 </a:t>
            </a:r>
            <a:r>
              <a:rPr lang="en-US" altLang="zh-CN" sz="1200" dirty="0"/>
              <a:t>ES2017 </a:t>
            </a:r>
            <a:r>
              <a:rPr lang="zh-CN" altLang="en-US" sz="1200" dirty="0"/>
              <a:t>标准。</a:t>
            </a:r>
          </a:p>
          <a:p>
            <a:pPr algn="l"/>
            <a:endParaRPr lang="zh-CN" altLang="en-US" sz="1200" dirty="0"/>
          </a:p>
          <a:p>
            <a:pPr algn="l"/>
            <a:r>
              <a:rPr lang="zh-CN" altLang="en-US" sz="1200" dirty="0"/>
              <a:t>因此，</a:t>
            </a:r>
            <a:r>
              <a:rPr lang="en-US" altLang="zh-CN" sz="1200" dirty="0"/>
              <a:t>ES6 </a:t>
            </a:r>
            <a:r>
              <a:rPr lang="zh-CN" altLang="en-US" sz="1200" dirty="0"/>
              <a:t>既是一个历史名词，也是一个泛指，含义是</a:t>
            </a:r>
            <a:r>
              <a:rPr lang="en-US" altLang="zh-CN" sz="1200" dirty="0"/>
              <a:t>5.1</a:t>
            </a:r>
            <a:r>
              <a:rPr lang="zh-CN" altLang="en-US" sz="1200" dirty="0"/>
              <a:t>版以后的 </a:t>
            </a:r>
            <a:r>
              <a:rPr lang="en-US" altLang="zh-CN" sz="1200" dirty="0"/>
              <a:t>JavaScript </a:t>
            </a:r>
            <a:r>
              <a:rPr lang="zh-CN" altLang="en-US" sz="1200" dirty="0"/>
              <a:t>的下一代标准，涵盖了</a:t>
            </a:r>
            <a:r>
              <a:rPr lang="en-US" altLang="zh-CN" sz="1200" dirty="0"/>
              <a:t>ES2015</a:t>
            </a:r>
            <a:r>
              <a:rPr lang="zh-CN" altLang="en-US" sz="1200" dirty="0"/>
              <a:t>、</a:t>
            </a:r>
            <a:r>
              <a:rPr lang="en-US" altLang="zh-CN" sz="1200" dirty="0"/>
              <a:t>ES2016</a:t>
            </a:r>
            <a:r>
              <a:rPr lang="zh-CN" altLang="en-US" sz="1200" dirty="0"/>
              <a:t>、</a:t>
            </a:r>
            <a:r>
              <a:rPr lang="en-US" altLang="zh-CN" sz="1200" dirty="0"/>
              <a:t>ES2017</a:t>
            </a:r>
            <a:r>
              <a:rPr lang="zh-CN" altLang="en-US" sz="1200" dirty="0"/>
              <a:t>等等，而</a:t>
            </a:r>
            <a:r>
              <a:rPr lang="en-US" altLang="zh-CN" sz="1200" dirty="0"/>
              <a:t>ES2015 </a:t>
            </a:r>
            <a:r>
              <a:rPr lang="zh-CN" altLang="en-US" sz="1200" dirty="0"/>
              <a:t>则是正式名称，特指该年发布的正式版本的语言标准。</a:t>
            </a:r>
            <a:endParaRPr lang="en-US" altLang="zh-CN" sz="1200" dirty="0"/>
          </a:p>
          <a:p>
            <a:pPr algn="l"/>
            <a:endParaRPr lang="en-US" altLang="zh-CN" sz="1200" dirty="0"/>
          </a:p>
          <a:p>
            <a:pPr algn="l"/>
            <a:r>
              <a:rPr lang="zh-CN" altLang="en-US" sz="1200" dirty="0"/>
              <a:t>本文中提到 </a:t>
            </a:r>
            <a:r>
              <a:rPr lang="en-US" altLang="zh-CN" sz="1200" dirty="0"/>
              <a:t>ES6 </a:t>
            </a:r>
            <a:r>
              <a:rPr lang="zh-CN" altLang="en-US" sz="1200" dirty="0"/>
              <a:t>的地方，一般是指 </a:t>
            </a:r>
            <a:r>
              <a:rPr lang="en-US" altLang="zh-CN" sz="1200" dirty="0"/>
              <a:t>ES2015 </a:t>
            </a:r>
            <a:r>
              <a:rPr lang="zh-CN" altLang="en-US" sz="1200" dirty="0"/>
              <a:t>标准，但有时也是泛指“下一代 </a:t>
            </a:r>
            <a:r>
              <a:rPr lang="en-US" altLang="zh-CN" sz="1200" dirty="0"/>
              <a:t>JavaScript </a:t>
            </a:r>
            <a:r>
              <a:rPr lang="zh-CN" altLang="en-US" sz="1200" dirty="0"/>
              <a:t>语言”。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501842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字符串、数值、数组、函数扩展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zh-CN" altLang="en-US" sz="1400" dirty="0"/>
              <a:t>函数扩展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ES6 </a:t>
            </a:r>
            <a:r>
              <a:rPr lang="zh-CN" altLang="en-US" sz="1400" dirty="0"/>
              <a:t>允许为函数的参数设置默认值，即直接写在参数定义的后面。</a:t>
            </a:r>
          </a:p>
          <a:p>
            <a:pPr algn="l"/>
            <a:endParaRPr lang="zh-CN" altLang="en-US" sz="1400" dirty="0"/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	function log(x, y = 'World') {</a:t>
            </a:r>
          </a:p>
          <a:p>
            <a:pPr algn="l"/>
            <a:r>
              <a:rPr lang="en-US" altLang="zh-CN" sz="1400" dirty="0"/>
              <a:t>		console.log(x, y);</a:t>
            </a:r>
          </a:p>
          <a:p>
            <a:pPr algn="l"/>
            <a:r>
              <a:rPr lang="en-US" altLang="zh-CN" sz="1400" dirty="0"/>
              <a:t>	}</a:t>
            </a:r>
          </a:p>
          <a:p>
            <a:pPr algn="l"/>
            <a:endParaRPr lang="en-US" altLang="zh-CN" sz="1400" dirty="0"/>
          </a:p>
          <a:p>
            <a:pPr algn="l"/>
            <a:r>
              <a:rPr lang="en-US" altLang="zh-CN" sz="1400" dirty="0"/>
              <a:t>	log('Hello</a:t>
            </a:r>
            <a:r>
              <a:rPr lang="en-US" altLang="zh-CN" sz="1400"/>
              <a:t>') 			// </a:t>
            </a:r>
            <a:r>
              <a:rPr lang="en-US" altLang="zh-CN" sz="1400" dirty="0"/>
              <a:t>Hello World</a:t>
            </a:r>
          </a:p>
          <a:p>
            <a:pPr algn="l"/>
            <a:r>
              <a:rPr lang="en-US" altLang="zh-CN" sz="1400" dirty="0"/>
              <a:t>	log('Hello', 'China') 		// Hello China</a:t>
            </a:r>
          </a:p>
          <a:p>
            <a:pPr algn="l"/>
            <a:r>
              <a:rPr lang="en-US" altLang="zh-CN" sz="1400" dirty="0"/>
              <a:t>	log('Hello', '') 		// Hello</a:t>
            </a:r>
          </a:p>
          <a:p>
            <a:pPr algn="l"/>
            <a:r>
              <a:rPr lang="en-US" altLang="zh-CN" sz="1400" dirty="0"/>
              <a:t>	log('Hello', undefined)		// Hello World</a:t>
            </a:r>
          </a:p>
        </p:txBody>
      </p:sp>
    </p:spTree>
    <p:extLst>
      <p:ext uri="{BB962C8B-B14F-4D97-AF65-F5344CB8AC3E}">
        <p14:creationId xmlns:p14="http://schemas.microsoft.com/office/powerpoint/2010/main" val="1456748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字符串、数值、数组、函数扩展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en-US" altLang="zh-CN" sz="1400" dirty="0"/>
              <a:t>ES6 </a:t>
            </a:r>
            <a:r>
              <a:rPr lang="zh-CN" altLang="en-US" sz="1400" dirty="0"/>
              <a:t>引入 </a:t>
            </a:r>
            <a:r>
              <a:rPr lang="en-US" altLang="zh-CN" sz="1400" dirty="0"/>
              <a:t>rest </a:t>
            </a:r>
            <a:r>
              <a:rPr lang="zh-CN" altLang="en-US" sz="1400" dirty="0"/>
              <a:t>参数（形式为“</a:t>
            </a:r>
            <a:r>
              <a:rPr lang="en-US" altLang="zh-CN" sz="1400" dirty="0"/>
              <a:t>...</a:t>
            </a:r>
            <a:r>
              <a:rPr lang="zh-CN" altLang="en-US" sz="1400" dirty="0"/>
              <a:t>变量名”），用于获取函数的多余参数，这样就不需要使用</a:t>
            </a:r>
            <a:r>
              <a:rPr lang="en-US" altLang="zh-CN" sz="1400" dirty="0"/>
              <a:t>arguments</a:t>
            </a:r>
            <a:r>
              <a:rPr lang="zh-CN" altLang="en-US" sz="1400" dirty="0"/>
              <a:t>对象了。</a:t>
            </a:r>
            <a:r>
              <a:rPr lang="en-US" altLang="zh-CN" sz="1400" dirty="0"/>
              <a:t>rest </a:t>
            </a:r>
            <a:r>
              <a:rPr lang="zh-CN" altLang="en-US" sz="1400" dirty="0"/>
              <a:t>参数搭配的变量是一个数组，该变量将多余的参数放入数组中。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rest </a:t>
            </a:r>
            <a:r>
              <a:rPr lang="zh-CN" altLang="en-US" sz="1400" dirty="0"/>
              <a:t>参数中的变量代表一个数组，所以数组特有的方法都可以用于这个变量。下面是一个利用 </a:t>
            </a:r>
            <a:r>
              <a:rPr lang="en-US" altLang="zh-CN" sz="1400" dirty="0"/>
              <a:t>rest </a:t>
            </a:r>
            <a:r>
              <a:rPr lang="zh-CN" altLang="en-US" sz="1400" dirty="0"/>
              <a:t>参数改写数组</a:t>
            </a:r>
            <a:r>
              <a:rPr lang="en-US" altLang="zh-CN" sz="1400" dirty="0"/>
              <a:t>push</a:t>
            </a:r>
            <a:r>
              <a:rPr lang="zh-CN" altLang="en-US" sz="1400" dirty="0"/>
              <a:t>方法的例子。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	function push(array, ...items) {</a:t>
            </a:r>
          </a:p>
          <a:p>
            <a:pPr algn="l"/>
            <a:r>
              <a:rPr lang="en-US" altLang="zh-CN" sz="1400" dirty="0"/>
              <a:t>		</a:t>
            </a:r>
            <a:r>
              <a:rPr lang="en-US" altLang="zh-CN" sz="1400" dirty="0" err="1"/>
              <a:t>items.forEach</a:t>
            </a:r>
            <a:r>
              <a:rPr lang="en-US" altLang="zh-CN" sz="1400" dirty="0"/>
              <a:t>(function(item) {</a:t>
            </a:r>
          </a:p>
          <a:p>
            <a:pPr algn="l"/>
            <a:r>
              <a:rPr lang="en-US" altLang="zh-CN" sz="1400" dirty="0"/>
              <a:t>			</a:t>
            </a:r>
            <a:r>
              <a:rPr lang="en-US" altLang="zh-CN" sz="1400" dirty="0" err="1"/>
              <a:t>array.push</a:t>
            </a:r>
            <a:r>
              <a:rPr lang="en-US" altLang="zh-CN" sz="1400" dirty="0"/>
              <a:t>(item);</a:t>
            </a:r>
          </a:p>
          <a:p>
            <a:pPr algn="l"/>
            <a:r>
              <a:rPr lang="en-US" altLang="zh-CN" sz="1400" dirty="0"/>
              <a:t>			console.log(item);</a:t>
            </a:r>
          </a:p>
          <a:p>
            <a:pPr algn="l"/>
            <a:r>
              <a:rPr lang="en-US" altLang="zh-CN" sz="1400" dirty="0"/>
              <a:t>		});</a:t>
            </a:r>
          </a:p>
          <a:p>
            <a:pPr algn="l"/>
            <a:r>
              <a:rPr lang="en-US" altLang="zh-CN" sz="1400" dirty="0"/>
              <a:t>	}</a:t>
            </a:r>
          </a:p>
          <a:p>
            <a:pPr algn="l"/>
            <a:endParaRPr lang="en-US" altLang="zh-CN" sz="1400" dirty="0"/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var</a:t>
            </a:r>
            <a:r>
              <a:rPr lang="en-US" altLang="zh-CN" sz="1400" dirty="0"/>
              <a:t> a = [];</a:t>
            </a:r>
          </a:p>
          <a:p>
            <a:pPr algn="l"/>
            <a:r>
              <a:rPr lang="en-US" altLang="zh-CN" sz="1400" dirty="0"/>
              <a:t>	push(a, 1, 2, 3)</a:t>
            </a:r>
          </a:p>
          <a:p>
            <a:pPr algn="l"/>
            <a:endParaRPr lang="en-US" altLang="zh-CN" sz="1400" dirty="0"/>
          </a:p>
          <a:p>
            <a:pPr algn="l"/>
            <a:r>
              <a:rPr lang="zh-CN" altLang="en-US" sz="1400" dirty="0"/>
              <a:t>注意，</a:t>
            </a:r>
            <a:r>
              <a:rPr lang="en-US" altLang="zh-CN" sz="1400" dirty="0"/>
              <a:t>rest </a:t>
            </a:r>
            <a:r>
              <a:rPr lang="zh-CN" altLang="en-US" sz="1400" dirty="0"/>
              <a:t>参数之后不能再有其他参数（即只能是最后一个参数），否则会报错。</a:t>
            </a:r>
          </a:p>
        </p:txBody>
      </p:sp>
    </p:spTree>
    <p:extLst>
      <p:ext uri="{BB962C8B-B14F-4D97-AF65-F5344CB8AC3E}">
        <p14:creationId xmlns:p14="http://schemas.microsoft.com/office/powerpoint/2010/main" val="1705180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字符串、数值、数组、函数扩展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zh-CN" altLang="en-US" sz="1400" dirty="0"/>
              <a:t>箭头函数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ES6</a:t>
            </a:r>
            <a:r>
              <a:rPr lang="zh-CN" altLang="en-US" sz="1400" dirty="0"/>
              <a:t>允许使用“箭头”（</a:t>
            </a:r>
            <a:r>
              <a:rPr lang="en-US" altLang="zh-CN" sz="1400" dirty="0"/>
              <a:t>=&gt;</a:t>
            </a:r>
            <a:r>
              <a:rPr lang="zh-CN" altLang="en-US" sz="1400" dirty="0"/>
              <a:t>）定义函数。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var</a:t>
            </a:r>
            <a:r>
              <a:rPr lang="en-US" altLang="zh-CN" sz="1400" dirty="0"/>
              <a:t> f = v =&gt; v;</a:t>
            </a:r>
          </a:p>
          <a:p>
            <a:pPr algn="l"/>
            <a:endParaRPr lang="en-US" altLang="zh-CN" sz="1400" dirty="0"/>
          </a:p>
          <a:p>
            <a:pPr algn="l"/>
            <a:r>
              <a:rPr lang="en-US" altLang="zh-CN" sz="1400" dirty="0"/>
              <a:t>	</a:t>
            </a:r>
            <a:r>
              <a:rPr lang="zh-CN" altLang="en-US" sz="1400" dirty="0"/>
              <a:t>上面的箭头函数等同于：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var</a:t>
            </a:r>
            <a:r>
              <a:rPr lang="en-US" altLang="zh-CN" sz="1400" dirty="0"/>
              <a:t> f = function(v) {</a:t>
            </a:r>
          </a:p>
          <a:p>
            <a:pPr algn="l"/>
            <a:r>
              <a:rPr lang="en-US" altLang="zh-CN" sz="1400" dirty="0"/>
              <a:t>		return v;</a:t>
            </a:r>
          </a:p>
          <a:p>
            <a:pPr algn="l"/>
            <a:r>
              <a:rPr lang="en-US" altLang="zh-CN" sz="1400" dirty="0"/>
              <a:t>	};</a:t>
            </a:r>
          </a:p>
          <a:p>
            <a:pPr algn="l"/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892493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字符串、数值、数组、函数扩展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zh-CN" altLang="en-US" sz="1400" dirty="0"/>
              <a:t>如果箭头函数不需要参数或需要多个参数，就使用一个圆括号代表参数部分。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var</a:t>
            </a:r>
            <a:r>
              <a:rPr lang="en-US" altLang="zh-CN" sz="1400" dirty="0"/>
              <a:t> f = () =&gt; 5;</a:t>
            </a:r>
          </a:p>
          <a:p>
            <a:pPr algn="l"/>
            <a:r>
              <a:rPr lang="en-US" altLang="zh-CN" sz="1400" dirty="0"/>
              <a:t>	</a:t>
            </a:r>
            <a:r>
              <a:rPr lang="zh-CN" altLang="en-US" sz="1400" dirty="0"/>
              <a:t>等同于</a:t>
            </a:r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var</a:t>
            </a:r>
            <a:r>
              <a:rPr lang="en-US" altLang="zh-CN" sz="1400" dirty="0"/>
              <a:t> f = function () { return 5 };</a:t>
            </a:r>
          </a:p>
          <a:p>
            <a:pPr algn="l"/>
            <a:endParaRPr lang="en-US" altLang="zh-CN" sz="1400" dirty="0"/>
          </a:p>
          <a:p>
            <a:pPr algn="l"/>
            <a:r>
              <a:rPr lang="zh-CN" altLang="en-US" sz="1400" dirty="0"/>
              <a:t>加法运算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var</a:t>
            </a:r>
            <a:r>
              <a:rPr lang="en-US" altLang="zh-CN" sz="1400" dirty="0"/>
              <a:t> sum = (num1, num2) =&gt; num1 + num2;</a:t>
            </a:r>
          </a:p>
          <a:p>
            <a:pPr algn="l"/>
            <a:r>
              <a:rPr lang="en-US" altLang="zh-CN" sz="1400" dirty="0"/>
              <a:t>	</a:t>
            </a:r>
            <a:r>
              <a:rPr lang="zh-CN" altLang="en-US" sz="1400" dirty="0"/>
              <a:t>等同于</a:t>
            </a:r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var</a:t>
            </a:r>
            <a:r>
              <a:rPr lang="en-US" altLang="zh-CN" sz="1400" dirty="0"/>
              <a:t> sum = function(num1, num2) {</a:t>
            </a:r>
          </a:p>
          <a:p>
            <a:pPr algn="l"/>
            <a:r>
              <a:rPr lang="en-US" altLang="zh-CN" sz="1400" dirty="0"/>
              <a:t>		return num1 + num2;</a:t>
            </a:r>
          </a:p>
          <a:p>
            <a:pPr algn="l"/>
            <a:r>
              <a:rPr lang="en-US" altLang="zh-CN" sz="1400" dirty="0"/>
              <a:t>	};</a:t>
            </a:r>
          </a:p>
        </p:txBody>
      </p:sp>
    </p:spTree>
    <p:extLst>
      <p:ext uri="{BB962C8B-B14F-4D97-AF65-F5344CB8AC3E}">
        <p14:creationId xmlns:p14="http://schemas.microsoft.com/office/powerpoint/2010/main" val="199660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字符串、数值、数组、函数扩展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zh-CN" altLang="en-US" sz="1400" dirty="0"/>
              <a:t>如果箭头函数的代码块部分多于一条语句，就要使用大括号将它们括起来，并且使用</a:t>
            </a:r>
            <a:r>
              <a:rPr lang="en-US" altLang="zh-CN" sz="1400" dirty="0"/>
              <a:t>return</a:t>
            </a:r>
            <a:r>
              <a:rPr lang="zh-CN" altLang="en-US" sz="1400" dirty="0"/>
              <a:t>语句返回。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var</a:t>
            </a:r>
            <a:r>
              <a:rPr lang="en-US" altLang="zh-CN" sz="1400" dirty="0"/>
              <a:t> sum = (num1, num2) =&gt; { return num1 + num2; }</a:t>
            </a:r>
          </a:p>
          <a:p>
            <a:pPr algn="l"/>
            <a:endParaRPr lang="en-US" altLang="zh-CN" sz="1400" dirty="0"/>
          </a:p>
          <a:p>
            <a:pPr algn="l"/>
            <a:r>
              <a:rPr lang="zh-CN" altLang="en-US" sz="1400" dirty="0"/>
              <a:t>由于大括号被解释为代码块，所以如果箭头函数直接返回一个对象，必须在对象外面加上括号。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var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getTempItem</a:t>
            </a:r>
            <a:r>
              <a:rPr lang="en-US" altLang="zh-CN" sz="1400" dirty="0"/>
              <a:t> = id =&gt; ({ id: id, name: "Temp" });</a:t>
            </a:r>
          </a:p>
          <a:p>
            <a:pPr algn="l"/>
            <a:endParaRPr lang="en-US" altLang="zh-CN" sz="1400" dirty="0"/>
          </a:p>
          <a:p>
            <a:pPr algn="l"/>
            <a:r>
              <a:rPr lang="zh-CN" altLang="en-US" sz="1400" dirty="0"/>
              <a:t>箭头函数使得表达更加简洁。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const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isEven</a:t>
            </a:r>
            <a:r>
              <a:rPr lang="en-US" altLang="zh-CN" sz="1400" dirty="0"/>
              <a:t> = n =&gt; n % 2 == 0;</a:t>
            </a:r>
          </a:p>
          <a:p>
            <a:pPr algn="l"/>
            <a:endParaRPr lang="en-US" altLang="zh-CN" sz="1400" dirty="0"/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const</a:t>
            </a:r>
            <a:r>
              <a:rPr lang="en-US" altLang="zh-CN" sz="1400" dirty="0"/>
              <a:t> square = n =&gt; n * n;</a:t>
            </a:r>
          </a:p>
        </p:txBody>
      </p:sp>
    </p:spTree>
    <p:extLst>
      <p:ext uri="{BB962C8B-B14F-4D97-AF65-F5344CB8AC3E}">
        <p14:creationId xmlns:p14="http://schemas.microsoft.com/office/powerpoint/2010/main" val="777212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字符串、数值、数组、函数扩展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zh-CN" altLang="en-US" sz="1800" dirty="0"/>
              <a:t>如果箭头函数的内部存在</a:t>
            </a:r>
            <a:r>
              <a:rPr lang="en-US" altLang="zh-CN" sz="1800" dirty="0"/>
              <a:t>this</a:t>
            </a:r>
            <a:r>
              <a:rPr lang="zh-CN" altLang="en-US" sz="1800" dirty="0"/>
              <a:t>，那么它指向的是它所在的函数关键字</a:t>
            </a:r>
            <a:r>
              <a:rPr lang="en-US" altLang="zh-CN" sz="1800" dirty="0"/>
              <a:t>function</a:t>
            </a:r>
            <a:r>
              <a:rPr lang="zh-CN" altLang="en-US" sz="1800" dirty="0"/>
              <a:t>中的 </a:t>
            </a:r>
            <a:r>
              <a:rPr lang="en-US" altLang="zh-CN" sz="1800" dirty="0"/>
              <a:t>this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algn="l"/>
            <a:endParaRPr lang="en-US" altLang="zh-CN" sz="1400" dirty="0"/>
          </a:p>
          <a:p>
            <a:pPr algn="l"/>
            <a:r>
              <a:rPr lang="mr-IN" altLang="zh-CN" sz="1400"/>
              <a:t>	btn.onclick=()=&gt;{</a:t>
            </a:r>
          </a:p>
          <a:p>
            <a:pPr algn="l"/>
            <a:r>
              <a:rPr lang="en-US" altLang="zh-CN" sz="1400"/>
              <a:t>		console.log(this);	// window</a:t>
            </a:r>
          </a:p>
          <a:p>
            <a:pPr algn="l"/>
            <a:r>
              <a:rPr lang="en-US" altLang="zh-CN" sz="1400"/>
              <a:t>	}</a:t>
            </a:r>
          </a:p>
          <a:p>
            <a:pPr algn="l"/>
            <a:r>
              <a:rPr lang="mr-IN" altLang="zh-CN" sz="1400"/>
              <a:t>			</a:t>
            </a:r>
          </a:p>
          <a:p>
            <a:pPr algn="l"/>
            <a:r>
              <a:rPr lang="mr-IN" altLang="zh-CN" sz="1400"/>
              <a:t>			</a:t>
            </a:r>
          </a:p>
          <a:p>
            <a:pPr algn="l"/>
            <a:r>
              <a:rPr lang="en-US" altLang="zh-CN" sz="1400"/>
              <a:t>	btn.onclick = function(){</a:t>
            </a:r>
          </a:p>
          <a:p>
            <a:pPr algn="l"/>
            <a:r>
              <a:rPr lang="mr-IN" altLang="zh-CN" sz="1400"/>
              <a:t>		setTimeout(()=&gt;{</a:t>
            </a:r>
          </a:p>
          <a:p>
            <a:pPr algn="l"/>
            <a:r>
              <a:rPr lang="en-US" altLang="zh-CN" sz="1400"/>
              <a:t>			console.log(this);	// btn</a:t>
            </a:r>
          </a:p>
          <a:p>
            <a:pPr algn="l"/>
            <a:r>
              <a:rPr lang="mr-IN" altLang="zh-CN" sz="1400"/>
              <a:t>		}, 1);</a:t>
            </a:r>
          </a:p>
          <a:p>
            <a:pPr algn="l"/>
            <a:r>
              <a:rPr lang="mr-IN" altLang="zh-CN" sz="1400"/>
              <a:t>	}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709107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字符串、数值、数组、函数扩展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zh-CN" altLang="en-US" sz="1800" dirty="0"/>
              <a:t>使用箭头函数需要注意的地方：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this</a:t>
            </a:r>
            <a:r>
              <a:rPr lang="zh-CN" altLang="en-US" sz="1800" dirty="0"/>
              <a:t>指向：</a:t>
            </a:r>
            <a:endParaRPr lang="en-US" altLang="zh-CN" sz="1800" dirty="0"/>
          </a:p>
          <a:p>
            <a:pPr algn="l"/>
            <a:r>
              <a:rPr lang="en-US" altLang="zh-CN" sz="1800" dirty="0"/>
              <a:t>	this</a:t>
            </a:r>
            <a:r>
              <a:rPr lang="zh-CN" altLang="en-US" sz="1800" dirty="0"/>
              <a:t>指向的是最近的</a:t>
            </a:r>
            <a:r>
              <a:rPr lang="en-US" altLang="zh-CN" sz="1800" dirty="0"/>
              <a:t>function</a:t>
            </a:r>
            <a:r>
              <a:rPr lang="zh-CN" altLang="en-US" sz="1800" dirty="0"/>
              <a:t>；</a:t>
            </a:r>
            <a:r>
              <a:rPr lang="en-US" altLang="zh-CN" sz="1800" dirty="0"/>
              <a:t>arguments</a:t>
            </a:r>
            <a:r>
              <a:rPr lang="zh-CN" altLang="en-US" sz="1800" dirty="0"/>
              <a:t>指向的是最近的</a:t>
            </a:r>
            <a:r>
              <a:rPr lang="en-US" altLang="zh-CN" sz="1800" dirty="0"/>
              <a:t>function</a:t>
            </a:r>
            <a:r>
              <a:rPr lang="zh-CN" altLang="en-US" sz="1800" dirty="0"/>
              <a:t>；</a:t>
            </a:r>
            <a:r>
              <a:rPr lang="en-US" altLang="zh-CN" sz="1800" dirty="0"/>
              <a:t>bind</a:t>
            </a:r>
            <a:r>
              <a:rPr lang="zh-CN" altLang="en-US" sz="1800" dirty="0"/>
              <a:t>、</a:t>
            </a:r>
            <a:r>
              <a:rPr lang="en-US" altLang="zh-CN" sz="1800" dirty="0"/>
              <a:t>call</a:t>
            </a:r>
            <a:r>
              <a:rPr lang="zh-CN" altLang="en-US" sz="1800" dirty="0"/>
              <a:t>、</a:t>
            </a:r>
            <a:r>
              <a:rPr lang="en-US" altLang="zh-CN" sz="1800" dirty="0"/>
              <a:t>apply</a:t>
            </a:r>
            <a:r>
              <a:rPr lang="zh-CN" altLang="en-US" sz="1800" dirty="0"/>
              <a:t>等无效</a:t>
            </a:r>
            <a:endParaRPr lang="en-US" altLang="zh-CN" sz="1400" dirty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变量提升：</a:t>
            </a:r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箭头函数实际上是把匿名函数赋给变量，所以在箭头函数的上面使用箭头函数时，报错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无法当构造函数使用：</a:t>
            </a:r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无法通过 </a:t>
            </a:r>
            <a:r>
              <a:rPr lang="en-US" altLang="zh-CN" sz="1800" dirty="0"/>
              <a:t>new</a:t>
            </a:r>
            <a:r>
              <a:rPr lang="zh-CN" altLang="en-US" sz="1800" dirty="0"/>
              <a:t> 调用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99070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Symbol</a:t>
            </a:r>
            <a:r>
              <a:rPr lang="zh-CN" altLang="en-US" sz="4000" dirty="0" smtClean="0"/>
              <a:t>类型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en-US" altLang="zh-CN" sz="1800" dirty="0"/>
              <a:t>Symbol</a:t>
            </a:r>
            <a:r>
              <a:rPr lang="zh-CN" altLang="en-US" sz="1800" dirty="0"/>
              <a:t>类型，表示独一无二的值。它是 </a:t>
            </a:r>
            <a:r>
              <a:rPr lang="en-US" altLang="zh-CN" sz="1800" dirty="0"/>
              <a:t>JS </a:t>
            </a:r>
            <a:r>
              <a:rPr lang="zh-CN" altLang="en-US" sz="1800" dirty="0"/>
              <a:t>的第七种数据类型，前六种是：</a:t>
            </a:r>
            <a:r>
              <a:rPr lang="en-US" altLang="zh-CN" sz="1800" dirty="0"/>
              <a:t>undefined</a:t>
            </a:r>
            <a:r>
              <a:rPr lang="zh-CN" altLang="en-US" sz="1800" dirty="0"/>
              <a:t>、</a:t>
            </a:r>
            <a:r>
              <a:rPr lang="en-US" altLang="zh-CN" sz="1800" dirty="0"/>
              <a:t>null</a:t>
            </a:r>
            <a:r>
              <a:rPr lang="zh-CN" altLang="en-US" sz="1800" dirty="0"/>
              <a:t>、</a:t>
            </a:r>
            <a:r>
              <a:rPr lang="en-US" altLang="zh-CN" sz="1800" dirty="0"/>
              <a:t>Boolean</a:t>
            </a:r>
            <a:r>
              <a:rPr lang="zh-CN" altLang="en-US" sz="1800" dirty="0"/>
              <a:t>、</a:t>
            </a:r>
            <a:r>
              <a:rPr lang="en-US" altLang="zh-CN" sz="1800" dirty="0"/>
              <a:t>String</a:t>
            </a:r>
            <a:r>
              <a:rPr lang="zh-CN" altLang="en-US" sz="1800" dirty="0"/>
              <a:t>、</a:t>
            </a:r>
            <a:r>
              <a:rPr lang="en-US" altLang="zh-CN" sz="1800" dirty="0"/>
              <a:t>Number</a:t>
            </a:r>
            <a:r>
              <a:rPr lang="zh-CN" altLang="en-US" sz="1800" dirty="0"/>
              <a:t>、</a:t>
            </a:r>
            <a:r>
              <a:rPr lang="en-US" altLang="zh-CN" sz="1800" dirty="0"/>
              <a:t>Object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s = Symbol(); 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typeof</a:t>
            </a:r>
            <a:r>
              <a:rPr lang="en-US" altLang="zh-CN" sz="1800" dirty="0"/>
              <a:t>(s);</a:t>
            </a:r>
          </a:p>
          <a:p>
            <a:pPr algn="l"/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产生的原因：为了防止重名造成的冲突，所以引入了</a:t>
            </a:r>
            <a:r>
              <a:rPr lang="en-US" altLang="zh-CN" sz="1800" dirty="0"/>
              <a:t>Symbol</a:t>
            </a:r>
            <a:r>
              <a:rPr lang="zh-CN" altLang="en-US" sz="1800"/>
              <a:t>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616003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set</a:t>
            </a:r>
            <a:r>
              <a:rPr lang="zh-CN" altLang="en-US" sz="4000" dirty="0" smtClean="0"/>
              <a:t>和</a:t>
            </a:r>
            <a:r>
              <a:rPr lang="en-US" altLang="zh-CN" sz="4000" dirty="0" smtClean="0"/>
              <a:t>map</a:t>
            </a:r>
            <a:r>
              <a:rPr lang="zh-CN" altLang="en-US" sz="4000" dirty="0" smtClean="0"/>
              <a:t>结构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en-US" altLang="zh-CN" sz="1800" dirty="0"/>
              <a:t>ES6 </a:t>
            </a:r>
            <a:r>
              <a:rPr lang="zh-CN" altLang="en-US" sz="1800" dirty="0"/>
              <a:t>提供了新的数据结构 </a:t>
            </a:r>
            <a:r>
              <a:rPr lang="en-US" altLang="zh-CN" sz="1800" dirty="0"/>
              <a:t>Set</a:t>
            </a:r>
            <a:r>
              <a:rPr lang="zh-CN" altLang="en-US" sz="1800" dirty="0"/>
              <a:t>。它类似于数组，但是成员的值都是唯一的，没有重复的值。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const</a:t>
            </a:r>
            <a:r>
              <a:rPr lang="en-US" altLang="zh-CN" sz="1400" dirty="0"/>
              <a:t> s = new Set();</a:t>
            </a:r>
          </a:p>
          <a:p>
            <a:pPr algn="l"/>
            <a:r>
              <a:rPr lang="en-US" altLang="zh-CN" sz="1400" dirty="0"/>
              <a:t>	// </a:t>
            </a:r>
            <a:r>
              <a:rPr lang="zh-CN" altLang="en-US" sz="1400" dirty="0"/>
              <a:t>将数组中的每个元素，通过</a:t>
            </a:r>
            <a:r>
              <a:rPr lang="en-US" altLang="zh-CN" sz="1400" dirty="0"/>
              <a:t>add</a:t>
            </a:r>
            <a:r>
              <a:rPr lang="zh-CN" altLang="en-US" sz="1400" dirty="0"/>
              <a:t>方法，添加到</a:t>
            </a:r>
            <a:r>
              <a:rPr lang="en-US" altLang="zh-CN" sz="1400" dirty="0"/>
              <a:t>set</a:t>
            </a:r>
            <a:r>
              <a:rPr lang="zh-CN" altLang="en-US" sz="1400" dirty="0"/>
              <a:t>结构中</a:t>
            </a:r>
          </a:p>
          <a:p>
            <a:pPr algn="l"/>
            <a:r>
              <a:rPr lang="zh-CN" altLang="en-US" sz="1400" dirty="0"/>
              <a:t>	</a:t>
            </a:r>
            <a:r>
              <a:rPr lang="en-US" altLang="zh-CN" sz="1400" dirty="0"/>
              <a:t>[2, 3, 5, 4, 5, 2, 2].</a:t>
            </a:r>
            <a:r>
              <a:rPr lang="en-US" altLang="zh-CN" sz="1400" dirty="0" err="1"/>
              <a:t>forEach</a:t>
            </a:r>
            <a:r>
              <a:rPr lang="en-US" altLang="zh-CN" sz="1400" dirty="0"/>
              <a:t>(x =&gt; </a:t>
            </a:r>
            <a:r>
              <a:rPr lang="en-US" altLang="zh-CN" sz="1400" dirty="0" err="1"/>
              <a:t>s.add</a:t>
            </a:r>
            <a:r>
              <a:rPr lang="en-US" altLang="zh-CN" sz="1400" dirty="0"/>
              <a:t>(x));</a:t>
            </a:r>
          </a:p>
          <a:p>
            <a:pPr algn="l"/>
            <a:r>
              <a:rPr lang="en-US" altLang="zh-CN" sz="1400" dirty="0"/>
              <a:t>	</a:t>
            </a:r>
          </a:p>
          <a:p>
            <a:pPr algn="l"/>
            <a:r>
              <a:rPr lang="en-US" altLang="zh-CN" sz="1400" dirty="0"/>
              <a:t>	console.log(</a:t>
            </a:r>
            <a:r>
              <a:rPr lang="en-US" altLang="zh-CN" sz="1400" dirty="0" err="1"/>
              <a:t>Array.from</a:t>
            </a:r>
            <a:r>
              <a:rPr lang="en-US" altLang="zh-CN" sz="1400" dirty="0"/>
              <a:t>(s));</a:t>
            </a:r>
          </a:p>
          <a:p>
            <a:pPr algn="l"/>
            <a:r>
              <a:rPr lang="en-US" altLang="zh-CN" sz="1400" dirty="0"/>
              <a:t>	console.log(</a:t>
            </a:r>
            <a:r>
              <a:rPr lang="en-US" altLang="zh-CN" sz="1400" dirty="0" err="1"/>
              <a:t>s.size</a:t>
            </a:r>
            <a:r>
              <a:rPr lang="en-US" altLang="zh-CN" sz="1400" dirty="0"/>
              <a:t>);		// </a:t>
            </a:r>
            <a:r>
              <a:rPr lang="zh-CN" altLang="en-US" sz="1400" dirty="0"/>
              <a:t>获取长度</a:t>
            </a:r>
          </a:p>
          <a:p>
            <a:pPr algn="l"/>
            <a:r>
              <a:rPr lang="zh-CN" altLang="en-US" sz="1400" dirty="0"/>
              <a:t>	</a:t>
            </a:r>
            <a:r>
              <a:rPr lang="en-US" altLang="zh-CN" sz="1400" dirty="0"/>
              <a:t>console.log(</a:t>
            </a:r>
            <a:r>
              <a:rPr lang="en-US" altLang="zh-CN" sz="1400" dirty="0" err="1"/>
              <a:t>s.has</a:t>
            </a:r>
            <a:r>
              <a:rPr lang="en-US" altLang="zh-CN" sz="1400" dirty="0"/>
              <a:t>(3));		// </a:t>
            </a:r>
            <a:r>
              <a:rPr lang="zh-CN" altLang="en-US" sz="1400" dirty="0"/>
              <a:t>是否存在元素</a:t>
            </a:r>
            <a:r>
              <a:rPr lang="en-US" altLang="zh-CN" sz="1400" dirty="0"/>
              <a:t>3</a:t>
            </a:r>
          </a:p>
          <a:p>
            <a:pPr algn="l"/>
            <a:r>
              <a:rPr lang="en-US" altLang="zh-CN" sz="1400" dirty="0"/>
              <a:t>	console.log(</a:t>
            </a:r>
            <a:r>
              <a:rPr lang="en-US" altLang="zh-CN" sz="1400" dirty="0" err="1"/>
              <a:t>s.delete</a:t>
            </a:r>
            <a:r>
              <a:rPr lang="en-US" altLang="zh-CN" sz="1400" dirty="0"/>
              <a:t>(2));		// </a:t>
            </a:r>
            <a:r>
              <a:rPr lang="zh-CN" altLang="en-US" sz="1400" dirty="0"/>
              <a:t>删除元素</a:t>
            </a:r>
            <a:r>
              <a:rPr lang="en-US" altLang="zh-CN" sz="1400" dirty="0"/>
              <a:t>2</a:t>
            </a:r>
            <a:r>
              <a:rPr lang="zh-CN" altLang="en-US" sz="1400" dirty="0"/>
              <a:t>，如果删除成功，则返回真</a:t>
            </a:r>
          </a:p>
          <a:p>
            <a:pPr algn="l"/>
            <a:r>
              <a:rPr lang="zh-CN" altLang="en-US" sz="1400" dirty="0"/>
              <a:t>	</a:t>
            </a:r>
            <a:r>
              <a:rPr lang="en-US" altLang="zh-CN" sz="1400" dirty="0"/>
              <a:t>console.log(</a:t>
            </a:r>
            <a:r>
              <a:rPr lang="en-US" altLang="zh-CN" sz="1400" dirty="0" err="1"/>
              <a:t>Array.from</a:t>
            </a:r>
            <a:r>
              <a:rPr lang="en-US" altLang="zh-CN" sz="1400" dirty="0"/>
              <a:t>(s));</a:t>
            </a:r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s.clear</a:t>
            </a:r>
            <a:r>
              <a:rPr lang="en-US" altLang="zh-CN" sz="1400" dirty="0"/>
              <a:t>();			// </a:t>
            </a:r>
            <a:r>
              <a:rPr lang="zh-CN" altLang="en-US" sz="1400" dirty="0"/>
              <a:t>清除所有元素，无返回值</a:t>
            </a:r>
          </a:p>
          <a:p>
            <a:pPr algn="l"/>
            <a:r>
              <a:rPr lang="zh-CN" altLang="en-US" sz="1400" dirty="0"/>
              <a:t>	</a:t>
            </a:r>
            <a:r>
              <a:rPr lang="en-US" altLang="zh-CN" sz="1400" dirty="0"/>
              <a:t>console.log(</a:t>
            </a:r>
            <a:r>
              <a:rPr lang="en-US" altLang="zh-CN" sz="1400" dirty="0" err="1"/>
              <a:t>Array.from</a:t>
            </a:r>
            <a:r>
              <a:rPr lang="en-US" altLang="zh-CN" sz="1400" dirty="0"/>
              <a:t>(s));</a:t>
            </a:r>
          </a:p>
        </p:txBody>
      </p:sp>
    </p:spTree>
    <p:extLst>
      <p:ext uri="{BB962C8B-B14F-4D97-AF65-F5344CB8AC3E}">
        <p14:creationId xmlns:p14="http://schemas.microsoft.com/office/powerpoint/2010/main" val="1583134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set</a:t>
            </a:r>
            <a:r>
              <a:rPr lang="zh-CN" altLang="en-US" sz="4000" dirty="0" smtClean="0"/>
              <a:t>和</a:t>
            </a:r>
            <a:r>
              <a:rPr lang="en-US" altLang="zh-CN" sz="4000" dirty="0" smtClean="0"/>
              <a:t>map</a:t>
            </a:r>
            <a:r>
              <a:rPr lang="zh-CN" altLang="en-US" sz="4000" dirty="0" smtClean="0"/>
              <a:t>结构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zh-CN" altLang="en-US" sz="1800" dirty="0"/>
              <a:t>遍历：</a:t>
            </a:r>
            <a:endParaRPr lang="en-US" altLang="zh-CN" sz="1800" dirty="0"/>
          </a:p>
          <a:p>
            <a:pPr algn="l"/>
            <a:r>
              <a:rPr lang="en-US" altLang="zh-CN" sz="1800" dirty="0"/>
              <a:t>	let set = new Set(["</a:t>
            </a:r>
            <a:r>
              <a:rPr lang="en-US" altLang="zh-CN" sz="1800" dirty="0" err="1"/>
              <a:t>ab</a:t>
            </a:r>
            <a:r>
              <a:rPr lang="en-US" altLang="zh-CN" sz="1800" dirty="0"/>
              <a:t>", "xx", "123"]);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set.forEach</a:t>
            </a:r>
            <a:r>
              <a:rPr lang="en-US" altLang="zh-CN" sz="1800" dirty="0"/>
              <a:t>((value, key, </a:t>
            </a:r>
            <a:r>
              <a:rPr lang="en-US" altLang="zh-CN" sz="1800" dirty="0" err="1"/>
              <a:t>arr</a:t>
            </a:r>
            <a:r>
              <a:rPr lang="en-US" altLang="zh-CN" sz="1800" dirty="0"/>
              <a:t>) =&gt; {</a:t>
            </a:r>
          </a:p>
          <a:p>
            <a:pPr algn="l"/>
            <a:r>
              <a:rPr lang="en-US" altLang="zh-CN" sz="1800" dirty="0"/>
              <a:t>		console.log(value, key, </a:t>
            </a:r>
            <a:r>
              <a:rPr lang="en-US" altLang="zh-CN" sz="1800" dirty="0" err="1"/>
              <a:t>arr</a:t>
            </a:r>
            <a:r>
              <a:rPr lang="en-US" altLang="zh-CN" sz="1800" dirty="0"/>
              <a:t>); 		// </a:t>
            </a:r>
            <a:r>
              <a:rPr lang="zh-CN" altLang="en-US" sz="1800" dirty="0"/>
              <a:t>注意：</a:t>
            </a:r>
            <a:r>
              <a:rPr lang="en-US" altLang="zh-CN" sz="1800" dirty="0"/>
              <a:t>value</a:t>
            </a:r>
            <a:r>
              <a:rPr lang="zh-CN" altLang="en-US" sz="1800" dirty="0"/>
              <a:t>和</a:t>
            </a:r>
            <a:r>
              <a:rPr lang="en-US" altLang="zh-CN" sz="1800" dirty="0"/>
              <a:t>key</a:t>
            </a:r>
            <a:r>
              <a:rPr lang="zh-CN" altLang="en-US" sz="1800" dirty="0"/>
              <a:t>相同</a:t>
            </a:r>
            <a:endParaRPr lang="en-US" altLang="zh-CN" sz="1800" dirty="0"/>
          </a:p>
          <a:p>
            <a:pPr algn="l"/>
            <a:r>
              <a:rPr lang="en-US" altLang="zh-CN" sz="1800" dirty="0"/>
              <a:t>	})</a:t>
            </a:r>
          </a:p>
        </p:txBody>
      </p:sp>
    </p:spTree>
    <p:extLst>
      <p:ext uri="{BB962C8B-B14F-4D97-AF65-F5344CB8AC3E}">
        <p14:creationId xmlns:p14="http://schemas.microsoft.com/office/powerpoint/2010/main" val="132582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变量</a:t>
            </a:r>
            <a:r>
              <a:rPr lang="en-US" altLang="zh-CN" sz="4000" dirty="0" smtClean="0"/>
              <a:t>let</a:t>
            </a:r>
            <a:r>
              <a:rPr lang="zh-CN" altLang="en-US" sz="4000" dirty="0" smtClean="0"/>
              <a:t>和常量</a:t>
            </a:r>
            <a:r>
              <a:rPr lang="en-US" altLang="zh-CN" sz="4000" dirty="0" smtClean="0"/>
              <a:t>const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en-US" altLang="zh-CN" sz="1800" dirty="0"/>
              <a:t>ES6</a:t>
            </a:r>
            <a:r>
              <a:rPr lang="zh-CN" altLang="en-US" sz="1800" dirty="0"/>
              <a:t>新增了</a:t>
            </a:r>
            <a:r>
              <a:rPr lang="en-US" altLang="zh-CN" sz="1800" dirty="0"/>
              <a:t>let</a:t>
            </a:r>
            <a:r>
              <a:rPr lang="zh-CN" altLang="en-US" sz="1800" dirty="0"/>
              <a:t>命令，用来声明变量。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它的用法类似于</a:t>
            </a:r>
            <a:r>
              <a:rPr lang="en-US" altLang="zh-CN" sz="1800" dirty="0" err="1"/>
              <a:t>var</a:t>
            </a:r>
            <a:r>
              <a:rPr lang="zh-CN" altLang="en-US" sz="1800" dirty="0"/>
              <a:t>，但是所声明的变量，只在</a:t>
            </a:r>
            <a:r>
              <a:rPr lang="en-US" altLang="zh-CN" sz="1800" dirty="0"/>
              <a:t>let</a:t>
            </a:r>
            <a:r>
              <a:rPr lang="zh-CN" altLang="en-US" sz="1800" dirty="0"/>
              <a:t>命令所在的代码块内有效。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for (let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= 0;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&lt; 10;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++) {</a:t>
            </a:r>
          </a:p>
          <a:p>
            <a:pPr algn="l"/>
            <a:r>
              <a:rPr lang="en-US" altLang="zh-CN" sz="1800" dirty="0"/>
              <a:t>		console.log(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);	// </a:t>
            </a:r>
            <a:r>
              <a:rPr lang="zh-CN" altLang="en-US" sz="1800" dirty="0"/>
              <a:t>可以输出</a:t>
            </a:r>
            <a:endParaRPr lang="en-US" altLang="zh-CN" sz="1800" dirty="0"/>
          </a:p>
          <a:p>
            <a:pPr algn="l"/>
            <a:r>
              <a:rPr lang="en-US" altLang="zh-CN" sz="1800" dirty="0"/>
              <a:t>	}</a:t>
            </a:r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console.log(</a:t>
            </a:r>
            <a:r>
              <a:rPr lang="en-US" altLang="zh-CN" sz="1800" dirty="0" err="1"/>
              <a:t>i</a:t>
            </a:r>
            <a:r>
              <a:rPr lang="en-US" altLang="zh-CN" sz="1800" dirty="0"/>
              <a:t>);  //</a:t>
            </a:r>
            <a:r>
              <a:rPr lang="en-US" altLang="zh-CN" sz="1800" dirty="0" err="1"/>
              <a:t>ReferenceError</a:t>
            </a:r>
            <a:r>
              <a:rPr lang="en-US" altLang="zh-CN" sz="1800" dirty="0"/>
              <a:t>: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is not defined</a:t>
            </a:r>
          </a:p>
          <a:p>
            <a:pPr algn="l"/>
            <a:endParaRPr lang="en-US" altLang="zh-CN" sz="1200" dirty="0"/>
          </a:p>
          <a:p>
            <a:pPr algn="l"/>
            <a:endParaRPr lang="en-US" altLang="zh-CN" sz="1200" dirty="0"/>
          </a:p>
          <a:p>
            <a:pPr algn="l"/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5201759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set</a:t>
            </a:r>
            <a:r>
              <a:rPr lang="zh-CN" altLang="en-US" sz="4000" dirty="0" smtClean="0"/>
              <a:t>和</a:t>
            </a:r>
            <a:r>
              <a:rPr lang="en-US" altLang="zh-CN" sz="4000" dirty="0" smtClean="0"/>
              <a:t>map</a:t>
            </a:r>
            <a:r>
              <a:rPr lang="zh-CN" altLang="en-US" sz="4000" dirty="0" smtClean="0"/>
              <a:t>结构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en-US" altLang="zh-CN" sz="1800" dirty="0"/>
              <a:t>Map</a:t>
            </a:r>
            <a:r>
              <a:rPr lang="zh-CN" altLang="en-US" sz="1800" dirty="0"/>
              <a:t>含义和基本用法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JavaScript </a:t>
            </a:r>
            <a:r>
              <a:rPr lang="zh-CN" altLang="en-US" sz="1800" dirty="0"/>
              <a:t>的对象（</a:t>
            </a:r>
            <a:r>
              <a:rPr lang="en-US" altLang="zh-CN" sz="1800" dirty="0"/>
              <a:t>Object</a:t>
            </a:r>
            <a:r>
              <a:rPr lang="zh-CN" altLang="en-US" sz="1800" dirty="0"/>
              <a:t>），本质上是键值对的集合（</a:t>
            </a:r>
            <a:r>
              <a:rPr lang="en-US" altLang="zh-CN" sz="1800" dirty="0"/>
              <a:t>Hash </a:t>
            </a:r>
            <a:r>
              <a:rPr lang="zh-CN" altLang="en-US" sz="1800" dirty="0"/>
              <a:t>结构），但是传统上只能用字符串当作键。这给它的使用带来了很大的限制。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const</a:t>
            </a:r>
            <a:r>
              <a:rPr lang="en-US" altLang="zh-CN" sz="1800" dirty="0"/>
              <a:t> data = {};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const</a:t>
            </a:r>
            <a:r>
              <a:rPr lang="en-US" altLang="zh-CN" sz="1800" dirty="0"/>
              <a:t> element = </a:t>
            </a:r>
            <a:r>
              <a:rPr lang="en-US" altLang="zh-CN" sz="1800" dirty="0" err="1"/>
              <a:t>document.getElementById</a:t>
            </a:r>
            <a:r>
              <a:rPr lang="en-US" altLang="zh-CN" sz="1800" dirty="0"/>
              <a:t>('</a:t>
            </a:r>
            <a:r>
              <a:rPr lang="en-US" altLang="zh-CN" sz="1800" dirty="0" err="1"/>
              <a:t>myDiv</a:t>
            </a:r>
            <a:r>
              <a:rPr lang="en-US" altLang="zh-CN" sz="1800" dirty="0"/>
              <a:t>');</a:t>
            </a:r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data[element] = 'metadata';</a:t>
            </a:r>
          </a:p>
          <a:p>
            <a:pPr algn="l"/>
            <a:r>
              <a:rPr lang="en-US" altLang="zh-CN" sz="1800" dirty="0"/>
              <a:t>	data['[object </a:t>
            </a:r>
            <a:r>
              <a:rPr lang="en-US" altLang="zh-CN" sz="1800" dirty="0" err="1"/>
              <a:t>HTMLDivElement</a:t>
            </a:r>
            <a:r>
              <a:rPr lang="en-US" altLang="zh-CN" sz="1800" dirty="0"/>
              <a:t>]'] 	// "metadata"</a:t>
            </a:r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上面代码原意是将一个 </a:t>
            </a:r>
            <a:r>
              <a:rPr lang="en-US" altLang="zh-CN" sz="1800" dirty="0"/>
              <a:t>DOM </a:t>
            </a:r>
            <a:r>
              <a:rPr lang="zh-CN" altLang="en-US" sz="1800" dirty="0"/>
              <a:t>节点作为对象</a:t>
            </a:r>
            <a:r>
              <a:rPr lang="en-US" altLang="zh-CN" sz="1800" dirty="0"/>
              <a:t>data</a:t>
            </a:r>
            <a:r>
              <a:rPr lang="zh-CN" altLang="en-US" sz="1800" dirty="0"/>
              <a:t>的键，但是由于对象只接受字符串作为键名，所以</a:t>
            </a:r>
            <a:r>
              <a:rPr lang="en-US" altLang="zh-CN" sz="1800" dirty="0"/>
              <a:t>element</a:t>
            </a:r>
            <a:r>
              <a:rPr lang="zh-CN" altLang="en-US" sz="1800" dirty="0"/>
              <a:t>被自动转为字符串</a:t>
            </a:r>
            <a:r>
              <a:rPr lang="en-US" altLang="zh-CN" sz="1800" dirty="0"/>
              <a:t>[object </a:t>
            </a:r>
            <a:r>
              <a:rPr lang="en-US" altLang="zh-CN" sz="1800" dirty="0" err="1"/>
              <a:t>HTMLDivElement</a:t>
            </a:r>
            <a:r>
              <a:rPr lang="en-US" altLang="zh-CN" sz="1800" dirty="0"/>
              <a:t>]</a:t>
            </a:r>
            <a:r>
              <a:rPr lang="zh-CN" altLang="en-US" sz="1800" dirty="0"/>
              <a:t>。</a:t>
            </a:r>
            <a:r>
              <a:rPr lang="en-US" altLang="zh-CN" sz="1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53770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set</a:t>
            </a:r>
            <a:r>
              <a:rPr lang="zh-CN" altLang="en-US" sz="4000" dirty="0" smtClean="0"/>
              <a:t>和</a:t>
            </a:r>
            <a:r>
              <a:rPr lang="en-US" altLang="zh-CN" sz="4000" dirty="0" smtClean="0"/>
              <a:t>map</a:t>
            </a:r>
            <a:r>
              <a:rPr lang="zh-CN" altLang="en-US" sz="4000" dirty="0" smtClean="0"/>
              <a:t>结构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zh-CN" altLang="en-US" sz="1400" dirty="0"/>
              <a:t>为了解决这个问题，</a:t>
            </a:r>
            <a:r>
              <a:rPr lang="en-US" altLang="zh-CN" sz="1400" dirty="0"/>
              <a:t>ES6 </a:t>
            </a:r>
            <a:r>
              <a:rPr lang="zh-CN" altLang="en-US" sz="1400" dirty="0"/>
              <a:t>提供了 </a:t>
            </a:r>
            <a:r>
              <a:rPr lang="en-US" altLang="zh-CN" sz="1400" dirty="0"/>
              <a:t>Map </a:t>
            </a:r>
            <a:r>
              <a:rPr lang="zh-CN" altLang="en-US" sz="1400" dirty="0"/>
              <a:t>数据结构。它类似于对象，也是键值对的集合，但是“键”的范围不限于字符串，各种类型的值（包括对象）都可以当作键。也就是说，</a:t>
            </a:r>
            <a:r>
              <a:rPr lang="en-US" altLang="zh-CN" sz="1400" dirty="0"/>
              <a:t>Object </a:t>
            </a:r>
            <a:r>
              <a:rPr lang="zh-CN" altLang="en-US" sz="1400" dirty="0"/>
              <a:t>结构提供了“字符串</a:t>
            </a:r>
            <a:r>
              <a:rPr lang="en-US" altLang="zh-CN" sz="1400" dirty="0"/>
              <a:t>—</a:t>
            </a:r>
            <a:r>
              <a:rPr lang="zh-CN" altLang="en-US" sz="1400" dirty="0"/>
              <a:t>值”的对应，</a:t>
            </a:r>
            <a:r>
              <a:rPr lang="en-US" altLang="zh-CN" sz="1400" dirty="0"/>
              <a:t>Map</a:t>
            </a:r>
            <a:r>
              <a:rPr lang="zh-CN" altLang="en-US" sz="1400" dirty="0"/>
              <a:t>结构提供了“值</a:t>
            </a:r>
            <a:r>
              <a:rPr lang="en-US" altLang="zh-CN" sz="1400" dirty="0"/>
              <a:t>—</a:t>
            </a:r>
            <a:r>
              <a:rPr lang="zh-CN" altLang="en-US" sz="1400" dirty="0"/>
              <a:t>值”的对应，是一种更完善的 </a:t>
            </a:r>
            <a:r>
              <a:rPr lang="en-US" altLang="zh-CN" sz="1400" dirty="0"/>
              <a:t>Hash </a:t>
            </a:r>
            <a:r>
              <a:rPr lang="zh-CN" altLang="en-US" sz="1400" dirty="0"/>
              <a:t>结构实现。如果你需要“键值对”的数据结构，</a:t>
            </a:r>
            <a:r>
              <a:rPr lang="en-US" altLang="zh-CN" sz="1400" dirty="0"/>
              <a:t>Map </a:t>
            </a:r>
            <a:r>
              <a:rPr lang="zh-CN" altLang="en-US" sz="1400" dirty="0"/>
              <a:t>比 </a:t>
            </a:r>
            <a:r>
              <a:rPr lang="en-US" altLang="zh-CN" sz="1400" dirty="0"/>
              <a:t>Object </a:t>
            </a:r>
            <a:r>
              <a:rPr lang="zh-CN" altLang="en-US" sz="1400" dirty="0"/>
              <a:t>更合适。</a:t>
            </a:r>
            <a:endParaRPr lang="en-US" altLang="zh-CN" sz="1400" dirty="0"/>
          </a:p>
          <a:p>
            <a:pPr algn="l"/>
            <a:endParaRPr lang="en-US" altLang="zh-CN" sz="1400" dirty="0"/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const</a:t>
            </a:r>
            <a:r>
              <a:rPr lang="en-US" altLang="zh-CN" sz="1400" dirty="0"/>
              <a:t> m = new Map();</a:t>
            </a:r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const</a:t>
            </a:r>
            <a:r>
              <a:rPr lang="en-US" altLang="zh-CN" sz="1400" dirty="0"/>
              <a:t> o = {p: 'Hello World'};</a:t>
            </a:r>
          </a:p>
          <a:p>
            <a:pPr algn="l"/>
            <a:r>
              <a:rPr lang="en-US" altLang="zh-CN" sz="1400" dirty="0"/>
              <a:t>	console.log(o);		// {p: 'Hello World'}</a:t>
            </a:r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m.set</a:t>
            </a:r>
            <a:r>
              <a:rPr lang="en-US" altLang="zh-CN" sz="1400" dirty="0"/>
              <a:t>(o, 'content')</a:t>
            </a:r>
          </a:p>
          <a:p>
            <a:pPr algn="l"/>
            <a:r>
              <a:rPr lang="en-US" altLang="zh-CN" sz="1400" dirty="0"/>
              <a:t>	console.log(</a:t>
            </a:r>
            <a:r>
              <a:rPr lang="en-US" altLang="zh-CN" sz="1400" dirty="0" err="1"/>
              <a:t>m.get</a:t>
            </a:r>
            <a:r>
              <a:rPr lang="en-US" altLang="zh-CN" sz="1400" dirty="0"/>
              <a:t>(o)); 		// "content"</a:t>
            </a:r>
          </a:p>
          <a:p>
            <a:pPr algn="l"/>
            <a:r>
              <a:rPr lang="en-US" altLang="zh-CN" sz="1400" dirty="0"/>
              <a:t>	console.log(</a:t>
            </a:r>
            <a:r>
              <a:rPr lang="en-US" altLang="zh-CN" sz="1400" dirty="0" err="1"/>
              <a:t>m.has</a:t>
            </a:r>
            <a:r>
              <a:rPr lang="en-US" altLang="zh-CN" sz="1400" dirty="0"/>
              <a:t>(o)); 		// true</a:t>
            </a:r>
          </a:p>
          <a:p>
            <a:pPr algn="l"/>
            <a:r>
              <a:rPr lang="en-US" altLang="zh-CN" sz="1400" dirty="0"/>
              <a:t>	console.log(</a:t>
            </a:r>
            <a:r>
              <a:rPr lang="en-US" altLang="zh-CN" sz="1400" dirty="0" err="1"/>
              <a:t>m.delete</a:t>
            </a:r>
            <a:r>
              <a:rPr lang="en-US" altLang="zh-CN" sz="1400" dirty="0"/>
              <a:t>(o)); 	// true</a:t>
            </a:r>
          </a:p>
          <a:p>
            <a:pPr algn="l"/>
            <a:r>
              <a:rPr lang="en-US" altLang="zh-CN" sz="1400" dirty="0"/>
              <a:t>	console.log(</a:t>
            </a:r>
            <a:r>
              <a:rPr lang="en-US" altLang="zh-CN" sz="1400" dirty="0" err="1"/>
              <a:t>m.has</a:t>
            </a:r>
            <a:r>
              <a:rPr lang="en-US" altLang="zh-CN" sz="1400" dirty="0"/>
              <a:t>(o)); 		// false	</a:t>
            </a:r>
          </a:p>
          <a:p>
            <a:pPr algn="l"/>
            <a:endParaRPr lang="en-US" altLang="zh-CN" sz="1400" dirty="0"/>
          </a:p>
          <a:p>
            <a:pPr algn="l"/>
            <a:r>
              <a:rPr lang="zh-CN" altLang="en-US" sz="1400" dirty="0"/>
              <a:t>上面代码使用 </a:t>
            </a:r>
            <a:r>
              <a:rPr lang="en-US" altLang="zh-CN" sz="1400" dirty="0"/>
              <a:t>Map </a:t>
            </a:r>
            <a:r>
              <a:rPr lang="zh-CN" altLang="en-US" sz="1400" dirty="0"/>
              <a:t>结构的</a:t>
            </a:r>
            <a:r>
              <a:rPr lang="en-US" altLang="zh-CN" sz="1400" dirty="0"/>
              <a:t>set</a:t>
            </a:r>
            <a:r>
              <a:rPr lang="zh-CN" altLang="en-US" sz="1400" dirty="0"/>
              <a:t>方法，将对象</a:t>
            </a:r>
            <a:r>
              <a:rPr lang="en-US" altLang="zh-CN" sz="1400" dirty="0"/>
              <a:t>o</a:t>
            </a:r>
            <a:r>
              <a:rPr lang="zh-CN" altLang="en-US" sz="1400" dirty="0"/>
              <a:t>当作</a:t>
            </a:r>
            <a:r>
              <a:rPr lang="en-US" altLang="zh-CN" sz="1400" dirty="0"/>
              <a:t>m</a:t>
            </a:r>
            <a:r>
              <a:rPr lang="zh-CN" altLang="en-US" sz="1400" dirty="0"/>
              <a:t>的一个键，然后又使用</a:t>
            </a:r>
            <a:r>
              <a:rPr lang="en-US" altLang="zh-CN" sz="1400" dirty="0"/>
              <a:t>get</a:t>
            </a:r>
            <a:r>
              <a:rPr lang="zh-CN" altLang="en-US" sz="1400" dirty="0"/>
              <a:t>方法读取这个键。</a:t>
            </a:r>
            <a:r>
              <a:rPr lang="en-US" altLang="zh-CN" sz="1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73035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set</a:t>
            </a:r>
            <a:r>
              <a:rPr lang="zh-CN" altLang="en-US" sz="4000" dirty="0" smtClean="0"/>
              <a:t>和</a:t>
            </a:r>
            <a:r>
              <a:rPr lang="en-US" altLang="zh-CN" sz="4000" dirty="0" smtClean="0"/>
              <a:t>map</a:t>
            </a:r>
            <a:r>
              <a:rPr lang="zh-CN" altLang="en-US" sz="4000" dirty="0" smtClean="0"/>
              <a:t>结构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en-US" altLang="zh-CN" sz="1400" dirty="0"/>
              <a:t>Map </a:t>
            </a:r>
            <a:r>
              <a:rPr lang="zh-CN" altLang="en-US" sz="1400" dirty="0"/>
              <a:t>也可以接受一个数组作为参数。该数组的成员是一个个表示键值对的数组。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const</a:t>
            </a:r>
            <a:r>
              <a:rPr lang="en-US" altLang="zh-CN" sz="1400" dirty="0"/>
              <a:t> map = new Map([</a:t>
            </a:r>
          </a:p>
          <a:p>
            <a:pPr algn="l"/>
            <a:r>
              <a:rPr lang="en-US" altLang="zh-CN" sz="1400" dirty="0"/>
              <a:t>		['name', '</a:t>
            </a:r>
            <a:r>
              <a:rPr lang="zh-CN" altLang="en-US" sz="1400" dirty="0"/>
              <a:t>张三</a:t>
            </a:r>
            <a:r>
              <a:rPr lang="en-US" altLang="zh-CN" sz="1400" dirty="0"/>
              <a:t>'],</a:t>
            </a:r>
          </a:p>
          <a:p>
            <a:pPr algn="l"/>
            <a:r>
              <a:rPr lang="en-US" altLang="zh-CN" sz="1400" dirty="0"/>
              <a:t>		['title', 'Author']</a:t>
            </a:r>
          </a:p>
          <a:p>
            <a:pPr algn="l"/>
            <a:r>
              <a:rPr lang="en-US" altLang="zh-CN" sz="1400" dirty="0"/>
              <a:t>	]);</a:t>
            </a:r>
          </a:p>
          <a:p>
            <a:pPr algn="l"/>
            <a:endParaRPr lang="en-US" altLang="zh-CN" sz="1400" dirty="0"/>
          </a:p>
          <a:p>
            <a:pPr algn="l"/>
            <a:r>
              <a:rPr lang="en-US" altLang="zh-CN" sz="1400" dirty="0"/>
              <a:t>	console.log(</a:t>
            </a:r>
            <a:r>
              <a:rPr lang="en-US" altLang="zh-CN" sz="1400" dirty="0" err="1"/>
              <a:t>map.size</a:t>
            </a:r>
            <a:r>
              <a:rPr lang="en-US" altLang="zh-CN" sz="1400" dirty="0"/>
              <a:t>); // 2</a:t>
            </a:r>
          </a:p>
          <a:p>
            <a:pPr algn="l"/>
            <a:r>
              <a:rPr lang="en-US" altLang="zh-CN" sz="1400" dirty="0"/>
              <a:t>	console.log(</a:t>
            </a:r>
            <a:r>
              <a:rPr lang="en-US" altLang="zh-CN" sz="1400" dirty="0" err="1"/>
              <a:t>map.has</a:t>
            </a:r>
            <a:r>
              <a:rPr lang="en-US" altLang="zh-CN" sz="1400" dirty="0"/>
              <a:t>('name')); // true</a:t>
            </a:r>
          </a:p>
          <a:p>
            <a:pPr algn="l"/>
            <a:r>
              <a:rPr lang="en-US" altLang="zh-CN" sz="1400" dirty="0"/>
              <a:t>	console.log(</a:t>
            </a:r>
            <a:r>
              <a:rPr lang="en-US" altLang="zh-CN" sz="1400" dirty="0" err="1"/>
              <a:t>map.get</a:t>
            </a:r>
            <a:r>
              <a:rPr lang="en-US" altLang="zh-CN" sz="1400" dirty="0"/>
              <a:t>('name')); // "</a:t>
            </a:r>
            <a:r>
              <a:rPr lang="zh-CN" altLang="en-US" sz="1400" dirty="0"/>
              <a:t>张三</a:t>
            </a:r>
            <a:r>
              <a:rPr lang="en-US" altLang="zh-CN" sz="1400" dirty="0"/>
              <a:t>"</a:t>
            </a:r>
          </a:p>
          <a:p>
            <a:pPr algn="l"/>
            <a:r>
              <a:rPr lang="en-US" altLang="zh-CN" sz="1400" dirty="0"/>
              <a:t>	console.log(</a:t>
            </a:r>
            <a:r>
              <a:rPr lang="en-US" altLang="zh-CN" sz="1400" dirty="0" err="1"/>
              <a:t>map.has</a:t>
            </a:r>
            <a:r>
              <a:rPr lang="en-US" altLang="zh-CN" sz="1400" dirty="0"/>
              <a:t>('title')); // true</a:t>
            </a:r>
          </a:p>
          <a:p>
            <a:pPr algn="l"/>
            <a:r>
              <a:rPr lang="en-US" altLang="zh-CN" sz="1400" dirty="0"/>
              <a:t>	console.log(</a:t>
            </a:r>
            <a:r>
              <a:rPr lang="en-US" altLang="zh-CN" sz="1400" dirty="0" err="1"/>
              <a:t>map.get</a:t>
            </a:r>
            <a:r>
              <a:rPr lang="en-US" altLang="zh-CN" sz="1400" dirty="0"/>
              <a:t>('title')); // "Author“</a:t>
            </a:r>
          </a:p>
          <a:p>
            <a:pPr algn="l"/>
            <a:endParaRPr lang="en-US" altLang="zh-CN" sz="1400" dirty="0"/>
          </a:p>
          <a:p>
            <a:pPr algn="l"/>
            <a:r>
              <a:rPr lang="zh-CN" altLang="en-US" sz="1400" dirty="0"/>
              <a:t>上面代码在新建 </a:t>
            </a:r>
            <a:r>
              <a:rPr lang="en-US" altLang="zh-CN" sz="1400" dirty="0"/>
              <a:t>Map </a:t>
            </a:r>
            <a:r>
              <a:rPr lang="zh-CN" altLang="en-US" sz="1400" dirty="0"/>
              <a:t>实例时，就指定了两个键</a:t>
            </a:r>
            <a:r>
              <a:rPr lang="en-US" altLang="zh-CN" sz="1400" dirty="0"/>
              <a:t>name</a:t>
            </a:r>
            <a:r>
              <a:rPr lang="zh-CN" altLang="en-US" sz="1400" dirty="0"/>
              <a:t>和</a:t>
            </a:r>
            <a:r>
              <a:rPr lang="en-US" altLang="zh-CN" sz="1400" dirty="0"/>
              <a:t>title</a:t>
            </a:r>
            <a:r>
              <a:rPr lang="zh-CN" altLang="en-US" sz="1400" dirty="0"/>
              <a:t>。</a:t>
            </a:r>
            <a:r>
              <a:rPr lang="en-US" altLang="zh-CN" sz="1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41179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set</a:t>
            </a:r>
            <a:r>
              <a:rPr lang="zh-CN" altLang="en-US" sz="4000" dirty="0" smtClean="0"/>
              <a:t>和</a:t>
            </a:r>
            <a:r>
              <a:rPr lang="en-US" altLang="zh-CN" sz="4000" dirty="0" smtClean="0"/>
              <a:t>map</a:t>
            </a:r>
            <a:r>
              <a:rPr lang="zh-CN" altLang="en-US" sz="4000" dirty="0" smtClean="0"/>
              <a:t>结构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en-US" altLang="zh-CN" sz="1400" dirty="0"/>
              <a:t>Map </a:t>
            </a:r>
            <a:r>
              <a:rPr lang="zh-CN" altLang="en-US" sz="1400" dirty="0"/>
              <a:t>有一个</a:t>
            </a:r>
            <a:r>
              <a:rPr lang="en-US" altLang="zh-CN" sz="1400" dirty="0" err="1"/>
              <a:t>forEach</a:t>
            </a:r>
            <a:r>
              <a:rPr lang="zh-CN" altLang="en-US" sz="1400" dirty="0"/>
              <a:t>方法，与数组的</a:t>
            </a:r>
            <a:r>
              <a:rPr lang="en-US" altLang="zh-CN" sz="1400" dirty="0" err="1"/>
              <a:t>forEach</a:t>
            </a:r>
            <a:r>
              <a:rPr lang="zh-CN" altLang="en-US" sz="1400" dirty="0"/>
              <a:t>方法类似，可以实现遍历。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const</a:t>
            </a:r>
            <a:r>
              <a:rPr lang="en-US" altLang="zh-CN" sz="1400" dirty="0"/>
              <a:t> map = new Map([</a:t>
            </a:r>
          </a:p>
          <a:p>
            <a:pPr algn="l"/>
            <a:r>
              <a:rPr lang="en-US" altLang="zh-CN" sz="1400" dirty="0"/>
              <a:t>		['name', '</a:t>
            </a:r>
            <a:r>
              <a:rPr lang="zh-CN" altLang="en-US" sz="1400" dirty="0"/>
              <a:t>张三</a:t>
            </a:r>
            <a:r>
              <a:rPr lang="en-US" altLang="zh-CN" sz="1400" dirty="0"/>
              <a:t>'],</a:t>
            </a:r>
          </a:p>
          <a:p>
            <a:pPr algn="l"/>
            <a:r>
              <a:rPr lang="en-US" altLang="zh-CN" sz="1400" dirty="0"/>
              <a:t>		['title', 'Author']</a:t>
            </a:r>
          </a:p>
          <a:p>
            <a:pPr algn="l"/>
            <a:r>
              <a:rPr lang="en-US" altLang="zh-CN" sz="1400" dirty="0"/>
              <a:t>	]);</a:t>
            </a:r>
          </a:p>
          <a:p>
            <a:pPr algn="l"/>
            <a:endParaRPr lang="en-US" altLang="zh-CN" sz="1400" dirty="0"/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map.forEach</a:t>
            </a:r>
            <a:r>
              <a:rPr lang="en-US" altLang="zh-CN" sz="1400" dirty="0"/>
              <a:t>(function(value, key, map) {</a:t>
            </a:r>
          </a:p>
          <a:p>
            <a:pPr algn="l"/>
            <a:r>
              <a:rPr lang="en-US" altLang="zh-CN" sz="1400" dirty="0"/>
              <a:t>		console.log(key, value, map);</a:t>
            </a:r>
          </a:p>
          <a:p>
            <a:pPr algn="l"/>
            <a:r>
              <a:rPr lang="en-US" altLang="zh-CN" sz="1400" dirty="0"/>
              <a:t>	});</a:t>
            </a:r>
          </a:p>
        </p:txBody>
      </p:sp>
    </p:spTree>
    <p:extLst>
      <p:ext uri="{BB962C8B-B14F-4D97-AF65-F5344CB8AC3E}">
        <p14:creationId xmlns:p14="http://schemas.microsoft.com/office/powerpoint/2010/main" val="84081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set</a:t>
            </a:r>
            <a:r>
              <a:rPr lang="zh-CN" altLang="en-US" sz="4000" dirty="0" smtClean="0"/>
              <a:t>和</a:t>
            </a:r>
            <a:r>
              <a:rPr lang="en-US" altLang="zh-CN" sz="4000" dirty="0" smtClean="0"/>
              <a:t>map</a:t>
            </a:r>
            <a:r>
              <a:rPr lang="zh-CN" altLang="en-US" sz="4000" dirty="0" smtClean="0"/>
              <a:t>结构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en-US" altLang="zh-CN" sz="1400" dirty="0"/>
              <a:t>Map</a:t>
            </a:r>
            <a:r>
              <a:rPr lang="zh-CN" altLang="en-US" sz="1400" dirty="0"/>
              <a:t>转数组的方法：</a:t>
            </a:r>
          </a:p>
          <a:p>
            <a:pPr algn="l"/>
            <a:endParaRPr lang="en-US" altLang="zh-CN" sz="1400" dirty="0"/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const</a:t>
            </a:r>
            <a:r>
              <a:rPr lang="en-US" altLang="zh-CN" sz="1400" dirty="0"/>
              <a:t> map = new Map([</a:t>
            </a:r>
          </a:p>
          <a:p>
            <a:pPr algn="l"/>
            <a:r>
              <a:rPr lang="en-US" altLang="zh-CN" sz="1400" dirty="0"/>
              <a:t>		['name', '</a:t>
            </a:r>
            <a:r>
              <a:rPr lang="zh-CN" altLang="en-US" sz="1400" dirty="0"/>
              <a:t>张三</a:t>
            </a:r>
            <a:r>
              <a:rPr lang="en-US" altLang="zh-CN" sz="1400" dirty="0"/>
              <a:t>'],</a:t>
            </a:r>
          </a:p>
          <a:p>
            <a:pPr algn="l"/>
            <a:r>
              <a:rPr lang="en-US" altLang="zh-CN" sz="1400" dirty="0"/>
              <a:t>		['title', 'Author']</a:t>
            </a:r>
          </a:p>
          <a:p>
            <a:pPr algn="l"/>
            <a:r>
              <a:rPr lang="en-US" altLang="zh-CN" sz="1400" dirty="0"/>
              <a:t>	]);</a:t>
            </a:r>
          </a:p>
          <a:p>
            <a:pPr algn="l"/>
            <a:r>
              <a:rPr lang="en-US" altLang="zh-CN" sz="1400" dirty="0"/>
              <a:t>	console.log([...map]);</a:t>
            </a:r>
          </a:p>
          <a:p>
            <a:pPr algn="l"/>
            <a:endParaRPr lang="en-US" altLang="zh-CN" sz="1400" dirty="0"/>
          </a:p>
          <a:p>
            <a:pPr algn="l"/>
            <a:endParaRPr lang="en-US" altLang="zh-CN" sz="1400" dirty="0"/>
          </a:p>
          <a:p>
            <a:pPr algn="l"/>
            <a:r>
              <a:rPr lang="zh-CN" altLang="en-US" sz="1400" dirty="0"/>
              <a:t>数组转</a:t>
            </a:r>
            <a:r>
              <a:rPr lang="en-US" altLang="zh-CN" sz="1400" dirty="0"/>
              <a:t>Map</a:t>
            </a:r>
            <a:r>
              <a:rPr lang="zh-CN" altLang="en-US" sz="1400" dirty="0"/>
              <a:t>的方法：</a:t>
            </a:r>
            <a:endParaRPr lang="en-US" altLang="zh-CN" sz="1400" dirty="0"/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const</a:t>
            </a:r>
            <a:r>
              <a:rPr lang="en-US" altLang="zh-CN" sz="1400" dirty="0"/>
              <a:t> map = new Map([</a:t>
            </a:r>
          </a:p>
          <a:p>
            <a:pPr algn="l"/>
            <a:r>
              <a:rPr lang="en-US" altLang="zh-CN" sz="1400" dirty="0"/>
              <a:t>		['name', '</a:t>
            </a:r>
            <a:r>
              <a:rPr lang="zh-CN" altLang="en-US" sz="1400" dirty="0"/>
              <a:t>张三</a:t>
            </a:r>
            <a:r>
              <a:rPr lang="en-US" altLang="zh-CN" sz="1400" dirty="0"/>
              <a:t>'],</a:t>
            </a:r>
          </a:p>
          <a:p>
            <a:pPr algn="l"/>
            <a:r>
              <a:rPr lang="en-US" altLang="zh-CN" sz="1400" dirty="0"/>
              <a:t>		['title', 'Author']</a:t>
            </a:r>
          </a:p>
          <a:p>
            <a:pPr algn="l"/>
            <a:r>
              <a:rPr lang="en-US" altLang="zh-CN" sz="1400" dirty="0"/>
              <a:t>	]);</a:t>
            </a:r>
          </a:p>
          <a:p>
            <a:pPr algn="l"/>
            <a:r>
              <a:rPr lang="en-US" altLang="zh-CN" sz="1400" dirty="0"/>
              <a:t>	console.log(map);	</a:t>
            </a:r>
          </a:p>
        </p:txBody>
      </p:sp>
    </p:spTree>
    <p:extLst>
      <p:ext uri="{BB962C8B-B14F-4D97-AF65-F5344CB8AC3E}">
        <p14:creationId xmlns:p14="http://schemas.microsoft.com/office/powerpoint/2010/main" val="37979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Generators</a:t>
            </a:r>
            <a:r>
              <a:rPr lang="zh-CN" altLang="en-US" sz="4000" dirty="0" smtClean="0"/>
              <a:t>生成器函数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en-US" altLang="zh-CN" sz="1400" dirty="0"/>
              <a:t>Generator </a:t>
            </a:r>
            <a:r>
              <a:rPr lang="zh-CN" altLang="en-US" sz="1400" dirty="0"/>
              <a:t>函数，它最大的特点，就是可以交出函数的执行权，即暂停执行。</a:t>
            </a:r>
            <a:endParaRPr lang="en-US" altLang="zh-CN" sz="1400" dirty="0"/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	function * </a:t>
            </a:r>
            <a:r>
              <a:rPr lang="en-US" altLang="zh-CN" sz="1400" dirty="0" err="1"/>
              <a:t>fn</a:t>
            </a:r>
            <a:r>
              <a:rPr lang="en-US" altLang="zh-CN" sz="1400" dirty="0"/>
              <a:t>(){</a:t>
            </a:r>
          </a:p>
          <a:p>
            <a:pPr algn="l"/>
            <a:r>
              <a:rPr lang="en-US" altLang="zh-CN" sz="1400" dirty="0"/>
              <a:t>		yield 1;</a:t>
            </a:r>
          </a:p>
          <a:p>
            <a:pPr algn="l"/>
            <a:r>
              <a:rPr lang="en-US" altLang="zh-CN" sz="1400" dirty="0"/>
              <a:t>		yield 2;</a:t>
            </a:r>
          </a:p>
          <a:p>
            <a:pPr algn="l"/>
            <a:r>
              <a:rPr lang="en-US" altLang="zh-CN" sz="1400" dirty="0"/>
              <a:t>		</a:t>
            </a:r>
            <a:r>
              <a:rPr lang="en-US" altLang="zh-CN" sz="1400" dirty="0" err="1"/>
              <a:t>return 3</a:t>
            </a:r>
            <a:endParaRPr lang="en-US" altLang="zh-CN" sz="1400" dirty="0"/>
          </a:p>
          <a:p>
            <a:pPr algn="l"/>
            <a:r>
              <a:rPr lang="en-US" altLang="zh-CN" sz="1400" dirty="0"/>
              <a:t>	} </a:t>
            </a:r>
          </a:p>
          <a:p>
            <a:pPr algn="l"/>
            <a:endParaRPr lang="en-US" altLang="zh-CN" sz="1400" dirty="0"/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var</a:t>
            </a:r>
            <a:r>
              <a:rPr lang="en-US" altLang="zh-CN" sz="1400" dirty="0"/>
              <a:t> f = </a:t>
            </a:r>
            <a:r>
              <a:rPr lang="en-US" altLang="zh-CN" sz="1400" dirty="0" err="1"/>
              <a:t>fn</a:t>
            </a:r>
            <a:r>
              <a:rPr lang="en-US" altLang="zh-CN" sz="1400" dirty="0"/>
              <a:t>();</a:t>
            </a:r>
          </a:p>
          <a:p>
            <a:pPr algn="l"/>
            <a:r>
              <a:rPr lang="en-US" altLang="zh-CN" sz="1400" dirty="0"/>
              <a:t>	console.log( </a:t>
            </a:r>
            <a:r>
              <a:rPr lang="en-US" altLang="zh-CN" sz="1400" dirty="0" err="1"/>
              <a:t>f.next</a:t>
            </a:r>
            <a:r>
              <a:rPr lang="en-US" altLang="zh-CN" sz="1400" dirty="0"/>
              <a:t>() );		//	{value:1, </a:t>
            </a:r>
            <a:r>
              <a:rPr lang="en-US" altLang="zh-CN" sz="1400" dirty="0" err="1"/>
              <a:t>done:false</a:t>
            </a:r>
            <a:r>
              <a:rPr lang="en-US" altLang="zh-CN" sz="1400" dirty="0"/>
              <a:t>}</a:t>
            </a:r>
          </a:p>
          <a:p>
            <a:pPr algn="l"/>
            <a:r>
              <a:rPr lang="en-US" altLang="zh-CN" sz="1400" dirty="0"/>
              <a:t>	console.log( </a:t>
            </a:r>
            <a:r>
              <a:rPr lang="en-US" altLang="zh-CN" sz="1400" dirty="0" err="1"/>
              <a:t>f.next</a:t>
            </a:r>
            <a:r>
              <a:rPr lang="en-US" altLang="zh-CN" sz="1400" dirty="0"/>
              <a:t>() );		//	{value:2, </a:t>
            </a:r>
            <a:r>
              <a:rPr lang="en-US" altLang="zh-CN" sz="1400" dirty="0" err="1"/>
              <a:t>done:false</a:t>
            </a:r>
            <a:r>
              <a:rPr lang="en-US" altLang="zh-CN" sz="1400" dirty="0"/>
              <a:t>}</a:t>
            </a:r>
          </a:p>
          <a:p>
            <a:pPr algn="l"/>
            <a:r>
              <a:rPr lang="en-US" altLang="zh-CN" sz="1400" dirty="0"/>
              <a:t>	console.log( </a:t>
            </a:r>
            <a:r>
              <a:rPr lang="en-US" altLang="zh-CN" sz="1400" dirty="0" err="1"/>
              <a:t>f.next</a:t>
            </a:r>
            <a:r>
              <a:rPr lang="en-US" altLang="zh-CN" sz="1400" dirty="0"/>
              <a:t>() );		//	{value:3, </a:t>
            </a:r>
            <a:r>
              <a:rPr lang="en-US" altLang="zh-CN" sz="1400" dirty="0" err="1"/>
              <a:t>done:true</a:t>
            </a:r>
            <a:r>
              <a:rPr lang="en-US" altLang="zh-CN" sz="1400" dirty="0"/>
              <a:t>}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5095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Generators</a:t>
            </a:r>
            <a:r>
              <a:rPr lang="zh-CN" altLang="en-US" sz="4000" dirty="0" smtClean="0"/>
              <a:t>生成器函数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zh-CN" altLang="en-US" sz="1800" dirty="0"/>
              <a:t>注意：</a:t>
            </a:r>
            <a:endParaRPr lang="en-US" altLang="zh-CN" sz="1800" dirty="0"/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1. </a:t>
            </a:r>
            <a:r>
              <a:rPr lang="zh-CN" altLang="en-US" sz="1800" dirty="0"/>
              <a:t>与普通函数相比，生成器函数需要在 关键字</a:t>
            </a:r>
            <a:r>
              <a:rPr lang="en-US" altLang="zh-CN" sz="1800" dirty="0"/>
              <a:t>function </a:t>
            </a:r>
            <a:r>
              <a:rPr lang="zh-CN" altLang="en-US" sz="1800" dirty="0"/>
              <a:t>和 函数名之间，加一个星号，星号前后是否写空格无所谓，带有星号的函数，就是生成器函数，即 </a:t>
            </a:r>
            <a:r>
              <a:rPr lang="en-US" altLang="zh-CN" sz="1800" dirty="0"/>
              <a:t>Generator</a:t>
            </a:r>
            <a:r>
              <a:rPr lang="zh-CN" altLang="en-US" sz="1800" dirty="0"/>
              <a:t>函数。</a:t>
            </a:r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2. yield</a:t>
            </a:r>
            <a:r>
              <a:rPr lang="zh-CN" altLang="en-US" sz="1800" dirty="0"/>
              <a:t>类似</a:t>
            </a:r>
            <a:r>
              <a:rPr lang="en-US" altLang="zh-CN" sz="1800" dirty="0"/>
              <a:t>return</a:t>
            </a:r>
            <a:r>
              <a:rPr lang="zh-CN" altLang="en-US" sz="1800" dirty="0"/>
              <a:t>，中文为产出的意思，表示程序执行到 </a:t>
            </a:r>
            <a:r>
              <a:rPr lang="en-US" altLang="zh-CN" sz="1800" dirty="0"/>
              <a:t>yield</a:t>
            </a:r>
            <a:r>
              <a:rPr lang="zh-CN" altLang="en-US" sz="1800" dirty="0"/>
              <a:t>时，程序暂停，产出一个结果，这个结果为对象 </a:t>
            </a:r>
            <a:r>
              <a:rPr lang="en-US" altLang="zh-CN" sz="1800" dirty="0"/>
              <a:t>{value: </a:t>
            </a:r>
            <a:r>
              <a:rPr lang="zh-CN" altLang="en-US" sz="1800" dirty="0"/>
              <a:t>值， </a:t>
            </a:r>
            <a:r>
              <a:rPr lang="en-US" altLang="zh-CN" sz="1800" dirty="0"/>
              <a:t>done</a:t>
            </a:r>
            <a:r>
              <a:rPr lang="zh-CN" altLang="en-US" sz="1800" dirty="0"/>
              <a:t>：</a:t>
            </a:r>
            <a:r>
              <a:rPr lang="en-US" altLang="zh-CN" sz="1800" dirty="0"/>
              <a:t>[false| true]}</a:t>
            </a:r>
            <a:r>
              <a:rPr lang="zh-CN" altLang="en-US" sz="1800" dirty="0"/>
              <a:t>，</a:t>
            </a:r>
            <a:r>
              <a:rPr lang="en-US" altLang="zh-CN" sz="1800" dirty="0"/>
              <a:t>value</a:t>
            </a:r>
            <a:r>
              <a:rPr lang="zh-CN" altLang="en-US" sz="1800" dirty="0"/>
              <a:t>指的就是</a:t>
            </a:r>
            <a:r>
              <a:rPr lang="en-US" altLang="zh-CN" sz="1800" dirty="0"/>
              <a:t>yield</a:t>
            </a:r>
            <a:r>
              <a:rPr lang="zh-CN" altLang="en-US" sz="1800" dirty="0"/>
              <a:t>后面跟的值，</a:t>
            </a:r>
            <a:r>
              <a:rPr lang="en-US" altLang="zh-CN" sz="1800" dirty="0"/>
              <a:t>done</a:t>
            </a:r>
            <a:r>
              <a:rPr lang="zh-CN" altLang="en-US" sz="1800" dirty="0"/>
              <a:t>指程序是否已经完成。</a:t>
            </a:r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3. </a:t>
            </a:r>
            <a:r>
              <a:rPr lang="zh-CN" altLang="en-US" sz="1800" dirty="0"/>
              <a:t>生成器函数本身只返回一个对象，这个对象具有</a:t>
            </a:r>
            <a:r>
              <a:rPr lang="en-US" altLang="zh-CN" sz="1800" dirty="0"/>
              <a:t>next</a:t>
            </a:r>
            <a:r>
              <a:rPr lang="zh-CN" altLang="en-US" sz="1800" dirty="0"/>
              <a:t>方法，执行</a:t>
            </a:r>
            <a:r>
              <a:rPr lang="en-US" altLang="zh-CN" sz="1800" dirty="0"/>
              <a:t>next</a:t>
            </a:r>
            <a:r>
              <a:rPr lang="zh-CN" altLang="en-US" sz="1800" dirty="0"/>
              <a:t>方法时，函数体内容碰到</a:t>
            </a:r>
            <a:r>
              <a:rPr lang="en-US" altLang="zh-CN" sz="1800" dirty="0"/>
              <a:t>yield</a:t>
            </a:r>
            <a:r>
              <a:rPr lang="zh-CN" altLang="en-US" sz="1800" dirty="0"/>
              <a:t>才会暂停。</a:t>
            </a:r>
          </a:p>
        </p:txBody>
      </p:sp>
    </p:spTree>
    <p:extLst>
      <p:ext uri="{BB962C8B-B14F-4D97-AF65-F5344CB8AC3E}">
        <p14:creationId xmlns:p14="http://schemas.microsoft.com/office/powerpoint/2010/main" val="1254711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注意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en-US" altLang="zh-CN" sz="1800" dirty="0"/>
              <a:t>1</a:t>
            </a:r>
            <a:r>
              <a:rPr lang="zh-CN" altLang="en-US" sz="1800" dirty="0"/>
              <a:t>，</a:t>
            </a:r>
            <a:r>
              <a:rPr lang="en-US" altLang="zh-CN" sz="1800" dirty="0"/>
              <a:t>ES6</a:t>
            </a:r>
            <a:r>
              <a:rPr lang="zh-CN" altLang="en-US" sz="1800" dirty="0"/>
              <a:t>能够解决的问题，</a:t>
            </a:r>
            <a:r>
              <a:rPr lang="en-US" altLang="zh-CN" sz="1800" dirty="0"/>
              <a:t>ES5</a:t>
            </a:r>
            <a:r>
              <a:rPr lang="zh-CN" altLang="en-US" sz="1800" dirty="0"/>
              <a:t>都能解决。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2</a:t>
            </a:r>
            <a:r>
              <a:rPr lang="zh-CN" altLang="en-US" sz="1800" dirty="0"/>
              <a:t>，并非所有浏览器都支持</a:t>
            </a:r>
            <a:r>
              <a:rPr lang="en-US" altLang="zh-CN" sz="1800" dirty="0"/>
              <a:t>ES6</a:t>
            </a:r>
            <a:r>
              <a:rPr lang="zh-CN" altLang="en-US" sz="1800" dirty="0"/>
              <a:t>，所以写</a:t>
            </a:r>
            <a:r>
              <a:rPr lang="en-US" altLang="zh-CN" sz="1800" dirty="0"/>
              <a:t>ES6</a:t>
            </a:r>
            <a:r>
              <a:rPr lang="zh-CN" altLang="en-US" sz="1800" dirty="0"/>
              <a:t>程序时，要慎重。不同版本的浏览器对</a:t>
            </a:r>
            <a:r>
              <a:rPr lang="en-US" altLang="zh-CN" sz="1800" dirty="0"/>
              <a:t>ES6</a:t>
            </a:r>
            <a:r>
              <a:rPr lang="zh-CN" altLang="en-US" sz="1800" dirty="0"/>
              <a:t>支持的程度不一样。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3</a:t>
            </a:r>
            <a:r>
              <a:rPr lang="zh-CN" altLang="en-US" sz="1800" dirty="0"/>
              <a:t>，在企业中开发时，如果用</a:t>
            </a:r>
            <a:r>
              <a:rPr lang="en-US" altLang="zh-CN" sz="1800" dirty="0"/>
              <a:t>ES6</a:t>
            </a:r>
            <a:r>
              <a:rPr lang="zh-CN" altLang="en-US" sz="1800" dirty="0"/>
              <a:t>编程，最后都会通过</a:t>
            </a:r>
            <a:r>
              <a:rPr lang="en-US" altLang="zh-CN" sz="1800" dirty="0"/>
              <a:t>babel</a:t>
            </a:r>
            <a:r>
              <a:rPr lang="zh-CN" altLang="en-US" sz="1800" dirty="0"/>
              <a:t>将</a:t>
            </a:r>
            <a:r>
              <a:rPr lang="en-US" altLang="zh-CN" sz="1800" dirty="0"/>
              <a:t>ES6</a:t>
            </a:r>
            <a:r>
              <a:rPr lang="zh-CN" altLang="en-US" sz="1800" dirty="0"/>
              <a:t>转换为</a:t>
            </a:r>
            <a:r>
              <a:rPr lang="en-US" altLang="zh-CN" sz="1800" dirty="0"/>
              <a:t>ES5</a:t>
            </a:r>
            <a:r>
              <a:rPr lang="zh-CN" altLang="en-US" sz="1800" dirty="0"/>
              <a:t>，然后发布、上线。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4</a:t>
            </a:r>
            <a:r>
              <a:rPr lang="zh-CN" altLang="en-US" sz="1800" dirty="0"/>
              <a:t>，虽然现在企业开发中</a:t>
            </a:r>
            <a:r>
              <a:rPr lang="en-US" altLang="zh-CN" sz="1800" dirty="0"/>
              <a:t>ES6</a:t>
            </a:r>
            <a:r>
              <a:rPr lang="zh-CN" altLang="en-US" sz="1800" dirty="0"/>
              <a:t>用的并不多，但</a:t>
            </a:r>
            <a:r>
              <a:rPr lang="en-US" altLang="zh-CN" sz="1800" dirty="0"/>
              <a:t>ES6</a:t>
            </a:r>
            <a:r>
              <a:rPr lang="zh-CN" altLang="en-US" sz="1800" dirty="0"/>
              <a:t>是未来趋势，应该提前了解、掌握。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5</a:t>
            </a:r>
            <a:r>
              <a:rPr lang="zh-CN" altLang="en-US" sz="1800" dirty="0"/>
              <a:t>，</a:t>
            </a:r>
            <a:r>
              <a:rPr lang="en-US" altLang="zh-CN" sz="1800" dirty="0"/>
              <a:t>ES6</a:t>
            </a:r>
            <a:r>
              <a:rPr lang="zh-CN" altLang="en-US" sz="1800" dirty="0"/>
              <a:t>除了本文中提到的一些新特性外，还有其他很多内容，感兴趣的可以去官网了解一些，至于没有在本文中提出来，原因一部分是浏览器不支持，一部分是几乎没有使用场景，一部分是以后讲解的内容。</a:t>
            </a:r>
          </a:p>
        </p:txBody>
      </p:sp>
    </p:spTree>
    <p:extLst>
      <p:ext uri="{BB962C8B-B14F-4D97-AF65-F5344CB8AC3E}">
        <p14:creationId xmlns:p14="http://schemas.microsoft.com/office/powerpoint/2010/main" val="8710929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变量</a:t>
            </a:r>
            <a:r>
              <a:rPr lang="en-US" altLang="zh-CN" sz="4000" dirty="0" smtClean="0"/>
              <a:t>let</a:t>
            </a:r>
            <a:r>
              <a:rPr lang="zh-CN" altLang="en-US" sz="4000" dirty="0" smtClean="0"/>
              <a:t>和常量</a:t>
            </a:r>
            <a:r>
              <a:rPr lang="en-US" altLang="zh-CN" sz="4000" dirty="0" smtClean="0"/>
              <a:t>const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zh-CN" altLang="en-US" sz="1800" dirty="0"/>
              <a:t>块级作用域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代码：</a:t>
            </a:r>
            <a:endParaRPr lang="en-US" altLang="zh-CN" sz="1800" dirty="0"/>
          </a:p>
          <a:p>
            <a:pPr algn="l"/>
            <a:r>
              <a:rPr lang="nn-NO" altLang="zh-CN" sz="1800" dirty="0"/>
              <a:t>	for (let i = 0; i &lt; 10; i++) {</a:t>
            </a:r>
          </a:p>
          <a:p>
            <a:pPr algn="l"/>
            <a:r>
              <a:rPr lang="nn-NO" altLang="zh-CN" sz="1800" dirty="0"/>
              <a:t>		</a:t>
            </a:r>
            <a:r>
              <a:rPr lang="en-US" altLang="zh-CN" sz="1800" dirty="0"/>
              <a:t>btns</a:t>
            </a:r>
            <a:r>
              <a:rPr lang="nn-NO" altLang="zh-CN" sz="1800" dirty="0"/>
              <a:t>[i].onclick = function () {</a:t>
            </a:r>
          </a:p>
          <a:p>
            <a:pPr algn="l"/>
            <a:r>
              <a:rPr lang="nn-NO" altLang="zh-CN" sz="1800" dirty="0"/>
              <a:t>			console.log(i);</a:t>
            </a:r>
          </a:p>
          <a:p>
            <a:pPr algn="l"/>
            <a:r>
              <a:rPr lang="nn-NO" altLang="zh-CN" sz="1800" dirty="0"/>
              <a:t>		}</a:t>
            </a:r>
          </a:p>
          <a:p>
            <a:pPr algn="l"/>
            <a:r>
              <a:rPr lang="nn-NO" altLang="zh-CN" sz="1800" dirty="0"/>
              <a:t>	}</a:t>
            </a:r>
          </a:p>
          <a:p>
            <a:pPr algn="l"/>
            <a:r>
              <a:rPr lang="nn-NO" altLang="zh-CN" sz="1800" dirty="0"/>
              <a:t>	</a:t>
            </a:r>
            <a:endParaRPr lang="en-US" altLang="zh-CN" sz="1800" dirty="0"/>
          </a:p>
          <a:p>
            <a:pPr algn="l"/>
            <a:r>
              <a:rPr lang="zh-CN" altLang="en-US" sz="1800" dirty="0"/>
              <a:t>备注：用选项卡来演示块级作用域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084140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变量</a:t>
            </a:r>
            <a:r>
              <a:rPr lang="en-US" altLang="zh-CN" sz="4000" dirty="0" smtClean="0"/>
              <a:t>let</a:t>
            </a:r>
            <a:r>
              <a:rPr lang="zh-CN" altLang="en-US" sz="4000" dirty="0" smtClean="0"/>
              <a:t>和常量</a:t>
            </a:r>
            <a:r>
              <a:rPr lang="en-US" altLang="zh-CN" sz="4000" dirty="0" smtClean="0"/>
              <a:t>const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zh-CN" altLang="en-US" sz="1800" dirty="0"/>
              <a:t>另外，</a:t>
            </a:r>
            <a:r>
              <a:rPr lang="en-US" altLang="zh-CN" sz="1800" dirty="0"/>
              <a:t>for</a:t>
            </a:r>
            <a:r>
              <a:rPr lang="zh-CN" altLang="en-US" sz="1800" dirty="0"/>
              <a:t>循环还有一个特别之处，就是设置循环变量的那部分是一个父作用域，而循环体内部是一个单独的子作用域。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for (let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= 0;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&lt; 3;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++) {</a:t>
            </a:r>
          </a:p>
          <a:p>
            <a:pPr algn="l"/>
            <a:r>
              <a:rPr lang="en-US" altLang="zh-CN" sz="1800" dirty="0"/>
              <a:t>		let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= '</a:t>
            </a:r>
            <a:r>
              <a:rPr lang="en-US" altLang="zh-CN" sz="1800" dirty="0" err="1"/>
              <a:t>abc</a:t>
            </a:r>
            <a:r>
              <a:rPr lang="en-US" altLang="zh-CN" sz="1800" dirty="0"/>
              <a:t>';</a:t>
            </a:r>
          </a:p>
          <a:p>
            <a:pPr algn="l"/>
            <a:r>
              <a:rPr lang="en-US" altLang="zh-CN" sz="1800" dirty="0"/>
              <a:t>		console.log(</a:t>
            </a:r>
            <a:r>
              <a:rPr lang="en-US" altLang="zh-CN" sz="1800" dirty="0" err="1"/>
              <a:t>i</a:t>
            </a:r>
            <a:r>
              <a:rPr lang="en-US" altLang="zh-CN" sz="1800" dirty="0"/>
              <a:t>);</a:t>
            </a:r>
          </a:p>
          <a:p>
            <a:pPr algn="l"/>
            <a:r>
              <a:rPr lang="en-US" altLang="zh-CN" sz="1800" dirty="0"/>
              <a:t>	}</a:t>
            </a:r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上面代码正确运行，输出了</a:t>
            </a:r>
            <a:r>
              <a:rPr lang="en-US" altLang="zh-CN" sz="1800" dirty="0"/>
              <a:t>3</a:t>
            </a:r>
            <a:r>
              <a:rPr lang="zh-CN" altLang="en-US" sz="1800" dirty="0"/>
              <a:t>次</a:t>
            </a:r>
            <a:r>
              <a:rPr lang="en-US" altLang="zh-CN" sz="1800" dirty="0" err="1"/>
              <a:t>abc</a:t>
            </a:r>
            <a:r>
              <a:rPr lang="zh-CN" altLang="en-US" sz="1800" dirty="0"/>
              <a:t>。这表明函数内部的变量</a:t>
            </a:r>
            <a:r>
              <a:rPr lang="en-US" altLang="zh-CN" sz="1800" dirty="0" err="1"/>
              <a:t>i</a:t>
            </a:r>
            <a:r>
              <a:rPr lang="zh-CN" altLang="en-US" sz="1800" dirty="0"/>
              <a:t>与循环变量</a:t>
            </a:r>
            <a:r>
              <a:rPr lang="en-US" altLang="zh-CN" sz="1800" dirty="0" err="1"/>
              <a:t>i</a:t>
            </a:r>
            <a:r>
              <a:rPr lang="zh-CN" altLang="en-US" sz="1800" dirty="0"/>
              <a:t>不在同一个作用域，有各自单独的作用域。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156090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变量</a:t>
            </a:r>
            <a:r>
              <a:rPr lang="en-US" altLang="zh-CN" sz="4000" dirty="0" smtClean="0"/>
              <a:t>let</a:t>
            </a:r>
            <a:r>
              <a:rPr lang="zh-CN" altLang="en-US" sz="4000" dirty="0" smtClean="0"/>
              <a:t>和常量</a:t>
            </a:r>
            <a:r>
              <a:rPr lang="en-US" altLang="zh-CN" sz="4000" dirty="0" smtClean="0"/>
              <a:t>const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zh-CN" altLang="en-US" sz="1800" dirty="0"/>
              <a:t>不存在变量提升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let</a:t>
            </a:r>
            <a:r>
              <a:rPr lang="zh-CN" altLang="en-US" sz="1800" dirty="0"/>
              <a:t>所声明的变量一定要在声明后使用，否则报错。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// 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</a:t>
            </a:r>
            <a:r>
              <a:rPr lang="zh-CN" altLang="en-US" sz="1800" dirty="0"/>
              <a:t>的情况</a:t>
            </a:r>
          </a:p>
          <a:p>
            <a:pPr algn="l"/>
            <a:r>
              <a:rPr lang="en-US" altLang="zh-CN" sz="1800" dirty="0"/>
              <a:t>	console.log(foo); // </a:t>
            </a:r>
            <a:r>
              <a:rPr lang="zh-CN" altLang="en-US" sz="1800" dirty="0"/>
              <a:t>输出</a:t>
            </a:r>
            <a:r>
              <a:rPr lang="en-US" altLang="zh-CN" sz="1800" dirty="0"/>
              <a:t>undefined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foo = 2;</a:t>
            </a:r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// let </a:t>
            </a:r>
            <a:r>
              <a:rPr lang="zh-CN" altLang="en-US" sz="1800" dirty="0"/>
              <a:t>的情况</a:t>
            </a:r>
          </a:p>
          <a:p>
            <a:pPr algn="l"/>
            <a:r>
              <a:rPr lang="en-US" altLang="zh-CN" sz="1800" dirty="0"/>
              <a:t>	console.log(bar); // </a:t>
            </a:r>
            <a:r>
              <a:rPr lang="zh-CN" altLang="en-US" sz="1800" dirty="0"/>
              <a:t>报错</a:t>
            </a:r>
            <a:r>
              <a:rPr lang="en-US" altLang="zh-CN" sz="1800" dirty="0" err="1"/>
              <a:t>ReferenceError</a:t>
            </a:r>
            <a:endParaRPr lang="en-US" altLang="zh-CN" sz="1800" dirty="0"/>
          </a:p>
          <a:p>
            <a:pPr algn="l"/>
            <a:r>
              <a:rPr lang="en-US" altLang="zh-CN" sz="1800" dirty="0"/>
              <a:t>	let bar = 2;</a:t>
            </a:r>
          </a:p>
        </p:txBody>
      </p:sp>
    </p:spTree>
    <p:extLst>
      <p:ext uri="{BB962C8B-B14F-4D97-AF65-F5344CB8AC3E}">
        <p14:creationId xmlns:p14="http://schemas.microsoft.com/office/powerpoint/2010/main" val="210741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变量</a:t>
            </a:r>
            <a:r>
              <a:rPr lang="en-US" altLang="zh-CN" sz="4000" dirty="0" smtClean="0"/>
              <a:t>let</a:t>
            </a:r>
            <a:r>
              <a:rPr lang="zh-CN" altLang="en-US" sz="4000" dirty="0" smtClean="0"/>
              <a:t>和常量</a:t>
            </a:r>
            <a:r>
              <a:rPr lang="en-US" altLang="zh-CN" sz="4000" dirty="0" smtClean="0"/>
              <a:t>const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zh-CN" altLang="en-US" sz="1800" dirty="0"/>
              <a:t>暂时性死区</a:t>
            </a:r>
          </a:p>
          <a:p>
            <a:pPr algn="l"/>
            <a:endParaRPr lang="zh-CN" altLang="en-US" sz="1800" dirty="0"/>
          </a:p>
          <a:p>
            <a:pPr algn="l"/>
            <a:r>
              <a:rPr lang="zh-CN" altLang="en-US" sz="1800" dirty="0"/>
              <a:t>只要块级作用域内存在</a:t>
            </a:r>
            <a:r>
              <a:rPr lang="en-US" altLang="zh-CN" sz="1800" dirty="0"/>
              <a:t>let</a:t>
            </a:r>
            <a:r>
              <a:rPr lang="zh-CN" altLang="en-US" sz="1800" dirty="0"/>
              <a:t>命令，它所声明的变量就“绑定”这个区域，不再受外部的影响。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</a:t>
            </a:r>
            <a:r>
              <a:rPr lang="en-US" altLang="zh-CN" sz="1800" dirty="0" err="1"/>
              <a:t>tmp</a:t>
            </a:r>
            <a:r>
              <a:rPr lang="en-US" altLang="zh-CN" sz="1800" dirty="0"/>
              <a:t> = 123;</a:t>
            </a:r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if (true) {</a:t>
            </a:r>
          </a:p>
          <a:p>
            <a:pPr algn="l"/>
            <a:r>
              <a:rPr lang="en-US" altLang="zh-CN" sz="1800" dirty="0"/>
              <a:t>		</a:t>
            </a:r>
            <a:r>
              <a:rPr lang="en-US" altLang="zh-CN" sz="1800" dirty="0" err="1"/>
              <a:t>tmp</a:t>
            </a:r>
            <a:r>
              <a:rPr lang="en-US" altLang="zh-CN" sz="1800" dirty="0"/>
              <a:t> = '</a:t>
            </a:r>
            <a:r>
              <a:rPr lang="en-US" altLang="zh-CN" sz="1800" dirty="0" err="1"/>
              <a:t>abc</a:t>
            </a:r>
            <a:r>
              <a:rPr lang="en-US" altLang="zh-CN" sz="1800" dirty="0"/>
              <a:t>'; // </a:t>
            </a:r>
            <a:r>
              <a:rPr lang="en-US" altLang="zh-CN" sz="1800" dirty="0" err="1"/>
              <a:t>ReferenceError</a:t>
            </a:r>
            <a:r>
              <a:rPr lang="en-US" altLang="zh-CN" sz="1800" dirty="0"/>
              <a:t> </a:t>
            </a:r>
            <a:r>
              <a:rPr lang="zh-CN" altLang="en-US" sz="1800" dirty="0"/>
              <a:t>这一部分为暂时性死区，不能操作</a:t>
            </a:r>
            <a:r>
              <a:rPr lang="en-US" altLang="zh-CN" sz="1800" dirty="0" err="1"/>
              <a:t>tmp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algn="l"/>
            <a:r>
              <a:rPr lang="en-US" altLang="zh-CN" sz="1800" dirty="0"/>
              <a:t>		let </a:t>
            </a:r>
            <a:r>
              <a:rPr lang="en-US" altLang="zh-CN" sz="1800" dirty="0" err="1"/>
              <a:t>tmp</a:t>
            </a:r>
            <a:r>
              <a:rPr lang="en-US" altLang="zh-CN" sz="1800" dirty="0"/>
              <a:t>;  // </a:t>
            </a:r>
            <a:r>
              <a:rPr lang="zh-CN" altLang="en-US" sz="1800" dirty="0"/>
              <a:t>不同作用域，变量重名不会报错</a:t>
            </a:r>
            <a:endParaRPr lang="en-US" altLang="zh-CN" sz="1800" dirty="0"/>
          </a:p>
          <a:p>
            <a:pPr algn="l"/>
            <a:r>
              <a:rPr lang="en-US" altLang="zh-CN" sz="1800" dirty="0"/>
              <a:t>	}</a:t>
            </a:r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上面代码中，存在全局变量</a:t>
            </a:r>
            <a:r>
              <a:rPr lang="en-US" altLang="zh-CN" sz="1800" dirty="0" err="1"/>
              <a:t>tmp</a:t>
            </a:r>
            <a:r>
              <a:rPr lang="zh-CN" altLang="en-US" sz="1800" dirty="0"/>
              <a:t>，但是块级作用域内</a:t>
            </a:r>
            <a:r>
              <a:rPr lang="en-US" altLang="zh-CN" sz="1800" dirty="0"/>
              <a:t>let</a:t>
            </a:r>
            <a:r>
              <a:rPr lang="zh-CN" altLang="en-US" sz="1800" dirty="0"/>
              <a:t>又声明了一个局部变量</a:t>
            </a:r>
            <a:r>
              <a:rPr lang="en-US" altLang="zh-CN" sz="1800" dirty="0" err="1"/>
              <a:t>tmp</a:t>
            </a:r>
            <a:r>
              <a:rPr lang="zh-CN" altLang="en-US" sz="1800" dirty="0"/>
              <a:t>，导致后者绑定这个块级作用域，所以在</a:t>
            </a:r>
            <a:r>
              <a:rPr lang="en-US" altLang="zh-CN" sz="1800" dirty="0"/>
              <a:t>let</a:t>
            </a:r>
            <a:r>
              <a:rPr lang="zh-CN" altLang="en-US" sz="1800" dirty="0"/>
              <a:t>声明变量前，对</a:t>
            </a:r>
            <a:r>
              <a:rPr lang="en-US" altLang="zh-CN" sz="1800" dirty="0" err="1"/>
              <a:t>tmp</a:t>
            </a:r>
            <a:r>
              <a:rPr lang="zh-CN" altLang="en-US" sz="1800" dirty="0"/>
              <a:t>赋值会报错。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22174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变量</a:t>
            </a:r>
            <a:r>
              <a:rPr lang="en-US" altLang="zh-CN" sz="4000" dirty="0" smtClean="0"/>
              <a:t>let</a:t>
            </a:r>
            <a:r>
              <a:rPr lang="zh-CN" altLang="en-US" sz="4000" dirty="0" smtClean="0"/>
              <a:t>和常量</a:t>
            </a:r>
            <a:r>
              <a:rPr lang="en-US" altLang="zh-CN" sz="4000" dirty="0" smtClean="0"/>
              <a:t>const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32533" cy="5128013"/>
          </a:xfrm>
        </p:spPr>
        <p:txBody>
          <a:bodyPr/>
          <a:lstStyle/>
          <a:p>
            <a:pPr algn="l"/>
            <a:r>
              <a:rPr lang="zh-CN" altLang="en-US" sz="1800" dirty="0"/>
              <a:t>不允许重复声明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let</a:t>
            </a:r>
            <a:r>
              <a:rPr lang="zh-CN" altLang="en-US" sz="1800" dirty="0"/>
              <a:t>不允许在相同作用域内，重复声明同一个变量。</a:t>
            </a:r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	// </a:t>
            </a:r>
            <a:r>
              <a:rPr lang="zh-CN" altLang="en-US" sz="1400" dirty="0"/>
              <a:t>报错</a:t>
            </a:r>
          </a:p>
          <a:p>
            <a:pPr algn="l"/>
            <a:r>
              <a:rPr lang="en-US" altLang="zh-CN" sz="1400" dirty="0"/>
              <a:t>	function () {</a:t>
            </a:r>
          </a:p>
          <a:p>
            <a:pPr algn="l"/>
            <a:r>
              <a:rPr lang="en-US" altLang="zh-CN" sz="1400" dirty="0"/>
              <a:t>		let a = 10;</a:t>
            </a:r>
          </a:p>
          <a:p>
            <a:pPr algn="l"/>
            <a:r>
              <a:rPr lang="en-US" altLang="zh-CN" sz="1400" dirty="0"/>
              <a:t>		</a:t>
            </a:r>
            <a:r>
              <a:rPr lang="en-US" altLang="zh-CN" sz="1400" dirty="0" err="1"/>
              <a:t>var</a:t>
            </a:r>
            <a:r>
              <a:rPr lang="en-US" altLang="zh-CN" sz="1400" dirty="0"/>
              <a:t> a = 1;</a:t>
            </a:r>
          </a:p>
          <a:p>
            <a:pPr algn="l"/>
            <a:r>
              <a:rPr lang="en-US" altLang="zh-CN" sz="1400" dirty="0"/>
              <a:t>	}</a:t>
            </a:r>
          </a:p>
          <a:p>
            <a:pPr algn="l"/>
            <a:endParaRPr lang="en-US" altLang="zh-CN" sz="1400" dirty="0"/>
          </a:p>
          <a:p>
            <a:pPr algn="l"/>
            <a:r>
              <a:rPr lang="en-US" altLang="zh-CN" sz="1400" dirty="0"/>
              <a:t>	// </a:t>
            </a:r>
            <a:r>
              <a:rPr lang="zh-CN" altLang="en-US" sz="1400" dirty="0"/>
              <a:t>报错</a:t>
            </a:r>
          </a:p>
          <a:p>
            <a:pPr algn="l"/>
            <a:r>
              <a:rPr lang="en-US" altLang="zh-CN" sz="1400" dirty="0"/>
              <a:t>	function () {</a:t>
            </a:r>
          </a:p>
          <a:p>
            <a:pPr algn="l"/>
            <a:r>
              <a:rPr lang="en-US" altLang="zh-CN" sz="1400" dirty="0"/>
              <a:t>		let a = 10;</a:t>
            </a:r>
          </a:p>
          <a:p>
            <a:pPr algn="l"/>
            <a:r>
              <a:rPr lang="en-US" altLang="zh-CN" sz="1400" dirty="0"/>
              <a:t>		let a = 1;</a:t>
            </a:r>
          </a:p>
          <a:p>
            <a:pPr algn="l"/>
            <a:r>
              <a:rPr lang="en-US" altLang="zh-CN" sz="1400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066953570"/>
      </p:ext>
    </p:extLst>
  </p:cSld>
  <p:clrMapOvr>
    <a:masterClrMapping/>
  </p:clrMapOvr>
</p:sld>
</file>

<file path=ppt/theme/theme1.xml><?xml version="1.0" encoding="utf-8"?>
<a:theme xmlns:a="http://schemas.openxmlformats.org/drawingml/2006/main" name="1_空白设计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Pages>3</Pages>
  <Words>1980</Words>
  <Characters>0</Characters>
  <Application>Microsoft Macintosh PowerPoint</Application>
  <DocSecurity>0</DocSecurity>
  <PresentationFormat>宽屏</PresentationFormat>
  <Lines>0</Lines>
  <Paragraphs>579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5" baseType="lpstr">
      <vt:lpstr>Calibri</vt:lpstr>
      <vt:lpstr>Calibri Light</vt:lpstr>
      <vt:lpstr>Mangal</vt:lpstr>
      <vt:lpstr>黑体</vt:lpstr>
      <vt:lpstr>宋体</vt:lpstr>
      <vt:lpstr>Arial</vt:lpstr>
      <vt:lpstr>1_空白设计模板</vt:lpstr>
      <vt:lpstr>PowerPoint 演示文稿</vt:lpstr>
      <vt:lpstr>课程大纲</vt:lpstr>
      <vt:lpstr>什么是ES6</vt:lpstr>
      <vt:lpstr>变量let和常量const</vt:lpstr>
      <vt:lpstr>变量let和常量const</vt:lpstr>
      <vt:lpstr>变量let和常量const</vt:lpstr>
      <vt:lpstr>变量let和常量const</vt:lpstr>
      <vt:lpstr>变量let和常量const</vt:lpstr>
      <vt:lpstr>变量let和常量const</vt:lpstr>
      <vt:lpstr>变量let和常量const</vt:lpstr>
      <vt:lpstr>变量let和常量const</vt:lpstr>
      <vt:lpstr>变量let和常量const</vt:lpstr>
      <vt:lpstr>变量let和常量const</vt:lpstr>
      <vt:lpstr>变量let和常量const</vt:lpstr>
      <vt:lpstr>变量let和常量const</vt:lpstr>
      <vt:lpstr>变量的解构赋值</vt:lpstr>
      <vt:lpstr>变量的解构赋值</vt:lpstr>
      <vt:lpstr>变量的解构赋值</vt:lpstr>
      <vt:lpstr>变量的解构赋值</vt:lpstr>
      <vt:lpstr>字符串、数值、数组、函数扩展</vt:lpstr>
      <vt:lpstr>字符串、数值、数组、函数扩展</vt:lpstr>
      <vt:lpstr>字符串、数值、数组、函数扩展</vt:lpstr>
      <vt:lpstr>字符串、数值、数组、函数扩展</vt:lpstr>
      <vt:lpstr>字符串、数值、数组、函数扩展</vt:lpstr>
      <vt:lpstr>字符串、数值、数组、函数扩展</vt:lpstr>
      <vt:lpstr>字符串、数值、数组、函数扩展</vt:lpstr>
      <vt:lpstr>字符串、数值、数组、函数扩展</vt:lpstr>
      <vt:lpstr>字符串、数值、数组、函数扩展</vt:lpstr>
      <vt:lpstr>字符串、数值、数组、函数扩展</vt:lpstr>
      <vt:lpstr>字符串、数值、数组、函数扩展</vt:lpstr>
      <vt:lpstr>字符串、数值、数组、函数扩展</vt:lpstr>
      <vt:lpstr>字符串、数值、数组、函数扩展</vt:lpstr>
      <vt:lpstr>字符串、数值、数组、函数扩展</vt:lpstr>
      <vt:lpstr>字符串、数值、数组、函数扩展</vt:lpstr>
      <vt:lpstr>字符串、数值、数组、函数扩展</vt:lpstr>
      <vt:lpstr>字符串、数值、数组、函数扩展</vt:lpstr>
      <vt:lpstr>Symbol类型</vt:lpstr>
      <vt:lpstr>set和map结构</vt:lpstr>
      <vt:lpstr>set和map结构</vt:lpstr>
      <vt:lpstr>set和map结构</vt:lpstr>
      <vt:lpstr>set和map结构</vt:lpstr>
      <vt:lpstr>set和map结构</vt:lpstr>
      <vt:lpstr>set和map结构</vt:lpstr>
      <vt:lpstr>set和map结构</vt:lpstr>
      <vt:lpstr>Generators生成器函数</vt:lpstr>
      <vt:lpstr>Generators生成器函数</vt:lpstr>
      <vt:lpstr>注意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coding1</dc:creator>
  <cp:lastModifiedBy>Microsoft Office 用户</cp:lastModifiedBy>
  <cp:revision>28</cp:revision>
  <dcterms:modified xsi:type="dcterms:W3CDTF">2018-06-16T14:21:21Z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